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1"/>
  </p:sldMasterIdLst>
  <p:sldIdLst>
    <p:sldId id="256" r:id="rId2"/>
    <p:sldId id="257" r:id="rId3"/>
    <p:sldId id="262" r:id="rId4"/>
    <p:sldId id="269" r:id="rId5"/>
    <p:sldId id="268" r:id="rId6"/>
    <p:sldId id="272" r:id="rId7"/>
    <p:sldId id="265" r:id="rId8"/>
    <p:sldId id="270" r:id="rId9"/>
    <p:sldId id="264" r:id="rId10"/>
    <p:sldId id="266" r:id="rId11"/>
    <p:sldId id="260" r:id="rId12"/>
    <p:sldId id="271" r:id="rId13"/>
    <p:sldId id="267" r:id="rId14"/>
    <p:sldId id="261" r:id="rId15"/>
    <p:sldId id="258" r:id="rId16"/>
    <p:sldId id="26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43" autoAdjust="0"/>
    <p:restoredTop sz="94660"/>
  </p:normalViewPr>
  <p:slideViewPr>
    <p:cSldViewPr snapToGrid="0">
      <p:cViewPr varScale="1">
        <p:scale>
          <a:sx n="63" d="100"/>
          <a:sy n="63" d="100"/>
        </p:scale>
        <p:origin x="8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3.png>
</file>

<file path=ppt/media/image4.png>
</file>

<file path=ppt/media/image5.png>
</file>

<file path=ppt/media/image6.jpe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9C5A860-F335-4252-AA00-24FB67ED2982}" type="datetime1">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5880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81A142-DA77-4A5F-AD1F-14E6C18F0F5F}" type="datetime1">
              <a:rPr lang="en-US" smtClean="0"/>
              <a:t>1/21/2024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14024780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481A142-DA77-4A5F-AD1F-14E6C18F0F5F}" type="datetime1">
              <a:rPr lang="en-US" smtClean="0"/>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7771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481A142-DA77-4A5F-AD1F-14E6C18F0F5F}" type="datetime1">
              <a:rPr lang="en-US" smtClean="0"/>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56759058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81A142-DA77-4A5F-AD1F-14E6C18F0F5F}" type="datetime1">
              <a:rPr lang="en-US" smtClean="0"/>
              <a:t>1/21/2024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271019826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481A142-DA77-4A5F-AD1F-14E6C18F0F5F}" type="datetime1">
              <a:rPr lang="en-US" smtClean="0"/>
              <a:t>1/21/2024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247062904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481A142-DA77-4A5F-AD1F-14E6C18F0F5F}" type="datetime1">
              <a:rPr lang="en-US" smtClean="0"/>
              <a:t>1/21/2024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a:t>
            </a:fld>
            <a:endParaRPr lang="en-US"/>
          </a:p>
        </p:txBody>
      </p:sp>
    </p:spTree>
    <p:extLst>
      <p:ext uri="{BB962C8B-B14F-4D97-AF65-F5344CB8AC3E}">
        <p14:creationId xmlns:p14="http://schemas.microsoft.com/office/powerpoint/2010/main" val="253104970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AB1048-0047-48CA-88BA-D69B470942CF}" type="datetime1">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336672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D83879-648C-49A9-81A2-0EF5946532D0}" type="datetime1">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881262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D04BC802-30E3-4658-9CCA-F873646FEC67}" type="datetime1">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202586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B227A3-19CE-4153-81CE-64EB7AB094B3}" type="datetime1">
              <a:rPr lang="en-US" smtClean="0"/>
              <a:t>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252808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19A100-10F6-477E-8847-29D479EF1C92}" type="datetime1">
              <a:rPr lang="en-US" smtClean="0"/>
              <a:t>1/21/2024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58120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F128AB-198A-495F-8475-FDB360C9873F}" type="datetime1">
              <a:rPr lang="en-US" smtClean="0"/>
              <a:t>1/21/2024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16066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21A235E-F8FD-479F-9FC7-18BE84110877}" type="datetime1">
              <a:rPr lang="en-US" smtClean="0"/>
              <a:t>1/21/2024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02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890F09B-68DA-462E-9DB4-4C9ADAB8CBCC}" type="datetime1">
              <a:rPr lang="en-US" smtClean="0"/>
              <a:t>1/21/2024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96780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17AC4E36-FABE-47EB-AA7F-C19A93824617}" type="datetime1">
              <a:rPr lang="en-US" smtClean="0"/>
              <a:t>1/21/2024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02900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99CE6B-5DE6-4A2D-B72E-5E8969F9F56F}" type="datetime1">
              <a:rPr lang="en-US" smtClean="0"/>
              <a:t>1/21/2024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401470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481A142-DA77-4A5F-AD1F-14E6C18F0F5F}" type="datetime1">
              <a:rPr lang="en-US" smtClean="0"/>
              <a:t>1/21/2024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3178979887"/>
      </p:ext>
    </p:extLst>
  </p:cSld>
  <p:clrMap bg1="dk1" tx1="lt1" bg2="dk2" tx2="lt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 id="2147483831" r:id="rId15"/>
    <p:sldLayoutId id="2147483832" r:id="rId16"/>
    <p:sldLayoutId id="2147483833"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0.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1.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22.jpeg"/><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B618A-3EB9-7680-E68E-4619344853AA}"/>
              </a:ext>
            </a:extLst>
          </p:cNvPr>
          <p:cNvSpPr>
            <a:spLocks noGrp="1"/>
          </p:cNvSpPr>
          <p:nvPr>
            <p:ph type="ctrTitle"/>
          </p:nvPr>
        </p:nvSpPr>
        <p:spPr>
          <a:xfrm>
            <a:off x="5493378" y="845941"/>
            <a:ext cx="4638903" cy="2148713"/>
          </a:xfrm>
        </p:spPr>
        <p:txBody>
          <a:bodyPr vert="horz" lIns="91440" tIns="45720" rIns="91440" bIns="45720" rtlCol="0" anchor="t">
            <a:noAutofit/>
          </a:bodyPr>
          <a:lstStyle/>
          <a:p>
            <a:pPr algn="ctr"/>
            <a:r>
              <a:rPr lang="en-US" sz="5400" dirty="0"/>
              <a:t>Microsoft Power Apps</a:t>
            </a:r>
          </a:p>
        </p:txBody>
      </p:sp>
      <p:sp>
        <p:nvSpPr>
          <p:cNvPr id="3" name="Subtitle 2">
            <a:extLst>
              <a:ext uri="{FF2B5EF4-FFF2-40B4-BE49-F238E27FC236}">
                <a16:creationId xmlns:a16="http://schemas.microsoft.com/office/drawing/2014/main" id="{37C53340-F54B-FDE0-05E7-0AB5F19BC483}"/>
              </a:ext>
            </a:extLst>
          </p:cNvPr>
          <p:cNvSpPr>
            <a:spLocks noGrp="1"/>
          </p:cNvSpPr>
          <p:nvPr>
            <p:ph type="subTitle" idx="1"/>
          </p:nvPr>
        </p:nvSpPr>
        <p:spPr>
          <a:xfrm>
            <a:off x="5410950" y="3529648"/>
            <a:ext cx="5897130" cy="2606992"/>
          </a:xfrm>
        </p:spPr>
        <p:txBody>
          <a:bodyPr vert="horz" lIns="91440" tIns="45720" rIns="91440" bIns="45720" rtlCol="0">
            <a:noAutofit/>
          </a:bodyPr>
          <a:lstStyle/>
          <a:p>
            <a:r>
              <a:rPr lang="en-US" dirty="0">
                <a:solidFill>
                  <a:schemeClr val="tx1"/>
                </a:solidFill>
              </a:rPr>
              <a:t>CIS 5610: Design of E-Commerce Site</a:t>
            </a:r>
          </a:p>
          <a:p>
            <a:r>
              <a:rPr lang="en-US" dirty="0">
                <a:solidFill>
                  <a:schemeClr val="tx1"/>
                </a:solidFill>
              </a:rPr>
              <a:t>Instructor: Prof. Susan Khoee</a:t>
            </a:r>
          </a:p>
          <a:p>
            <a:endParaRPr lang="en-US" dirty="0">
              <a:solidFill>
                <a:schemeClr val="tx1"/>
              </a:solidFill>
            </a:endParaRPr>
          </a:p>
          <a:p>
            <a:r>
              <a:rPr lang="en-US" dirty="0">
                <a:solidFill>
                  <a:schemeClr val="tx1"/>
                </a:solidFill>
              </a:rPr>
              <a:t>Presented by:</a:t>
            </a:r>
          </a:p>
          <a:p>
            <a:r>
              <a:rPr lang="en-US" dirty="0">
                <a:solidFill>
                  <a:schemeClr val="tx1"/>
                </a:solidFill>
              </a:rPr>
              <a:t>Snehil Sarkar</a:t>
            </a:r>
          </a:p>
          <a:p>
            <a:r>
              <a:rPr lang="en-US" dirty="0">
                <a:solidFill>
                  <a:schemeClr val="tx1"/>
                </a:solidFill>
              </a:rPr>
              <a:t>Sapan Shah</a:t>
            </a:r>
          </a:p>
          <a:p>
            <a:pPr>
              <a:buFont typeface="Wingdings 3" charset="2"/>
              <a:buChar char=""/>
            </a:pPr>
            <a:endParaRPr lang="en-US" dirty="0">
              <a:solidFill>
                <a:schemeClr val="tx1"/>
              </a:solidFill>
            </a:endParaRPr>
          </a:p>
          <a:p>
            <a:pPr>
              <a:buFont typeface="Wingdings 3" charset="2"/>
              <a:buChar char=""/>
            </a:pPr>
            <a:endParaRPr lang="en-US" dirty="0">
              <a:solidFill>
                <a:schemeClr val="tx1"/>
              </a:solidFill>
            </a:endParaRPr>
          </a:p>
          <a:p>
            <a:pPr>
              <a:buFont typeface="Wingdings 3" charset="2"/>
              <a:buChar char=""/>
            </a:pPr>
            <a:endParaRPr lang="en-US" dirty="0">
              <a:solidFill>
                <a:schemeClr val="tx1"/>
              </a:solidFill>
            </a:endParaRPr>
          </a:p>
        </p:txBody>
      </p:sp>
      <p:pic>
        <p:nvPicPr>
          <p:cNvPr id="4" name="Picture 3" descr="Mobile device with apps">
            <a:extLst>
              <a:ext uri="{FF2B5EF4-FFF2-40B4-BE49-F238E27FC236}">
                <a16:creationId xmlns:a16="http://schemas.microsoft.com/office/drawing/2014/main" id="{55FE4428-ED94-9131-2BB9-12EB4FD6654A}"/>
              </a:ext>
            </a:extLst>
          </p:cNvPr>
          <p:cNvPicPr>
            <a:picLocks noChangeAspect="1"/>
          </p:cNvPicPr>
          <p:nvPr/>
        </p:nvPicPr>
        <p:blipFill rotWithShape="1">
          <a:blip r:embed="rId3"/>
          <a:srcRect l="49449" r="9761"/>
          <a:stretch/>
        </p:blipFill>
        <p:spPr>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pic>
        <p:nvPicPr>
          <p:cNvPr id="83" name="Picture 82" descr="A colorful squares with black lines&#10;&#10;Description automatically generated">
            <a:extLst>
              <a:ext uri="{FF2B5EF4-FFF2-40B4-BE49-F238E27FC236}">
                <a16:creationId xmlns:a16="http://schemas.microsoft.com/office/drawing/2014/main" id="{88B5722F-6759-CCD9-4A82-23FE692614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320" y="269361"/>
            <a:ext cx="853440" cy="756799"/>
          </a:xfrm>
          <a:prstGeom prst="rect">
            <a:avLst/>
          </a:prstGeom>
        </p:spPr>
      </p:pic>
    </p:spTree>
    <p:extLst>
      <p:ext uri="{BB962C8B-B14F-4D97-AF65-F5344CB8AC3E}">
        <p14:creationId xmlns:p14="http://schemas.microsoft.com/office/powerpoint/2010/main" val="103026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58A0A08C-504B-F08E-3358-9410F1CB51A9}"/>
              </a:ext>
            </a:extLst>
          </p:cNvPr>
          <p:cNvSpPr txBox="1">
            <a:spLocks/>
          </p:cNvSpPr>
          <p:nvPr/>
        </p:nvSpPr>
        <p:spPr>
          <a:xfrm>
            <a:off x="890595" y="3844999"/>
            <a:ext cx="10401296" cy="742365"/>
          </a:xfrm>
          <a:prstGeom prst="rect">
            <a:avLst/>
          </a:prstGeom>
        </p:spPr>
        <p:txBody>
          <a:bodyP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just">
              <a:buNone/>
            </a:pPr>
            <a:r>
              <a:rPr lang="en-US" dirty="0">
                <a:solidFill>
                  <a:schemeClr val="bg1"/>
                </a:solidFill>
              </a:rPr>
              <a:t>With, Power Apps, we can quickly create a usable version of our app, because it provides a WYSIWYG (what you see is what you get) development experience.</a:t>
            </a:r>
          </a:p>
        </p:txBody>
      </p:sp>
      <p:pic>
        <p:nvPicPr>
          <p:cNvPr id="3" name="Picture 2" descr="A diagram of a diagram&#10;&#10;Description automatically generated with medium confidence">
            <a:extLst>
              <a:ext uri="{FF2B5EF4-FFF2-40B4-BE49-F238E27FC236}">
                <a16:creationId xmlns:a16="http://schemas.microsoft.com/office/drawing/2014/main" id="{A6883FA9-671B-1B46-C34C-CCCE83DFAA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765" y="4972610"/>
            <a:ext cx="10401297" cy="1642968"/>
          </a:xfrm>
          <a:prstGeom prst="rect">
            <a:avLst/>
          </a:prstGeom>
        </p:spPr>
      </p:pic>
      <p:pic>
        <p:nvPicPr>
          <p:cNvPr id="4" name="Picture 3" descr="A blue arrows with white text&#10;&#10;Description automatically generated with medium confidence">
            <a:extLst>
              <a:ext uri="{FF2B5EF4-FFF2-40B4-BE49-F238E27FC236}">
                <a16:creationId xmlns:a16="http://schemas.microsoft.com/office/drawing/2014/main" id="{E5A8B42B-A64E-C79A-7E61-3005A58E92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180" y="1730368"/>
            <a:ext cx="10399710" cy="1872738"/>
          </a:xfrm>
          <a:prstGeom prst="rect">
            <a:avLst/>
          </a:prstGeom>
        </p:spPr>
      </p:pic>
      <p:sp>
        <p:nvSpPr>
          <p:cNvPr id="5" name="Text Placeholder 2">
            <a:extLst>
              <a:ext uri="{FF2B5EF4-FFF2-40B4-BE49-F238E27FC236}">
                <a16:creationId xmlns:a16="http://schemas.microsoft.com/office/drawing/2014/main" id="{3BE23EA4-BF0C-82E2-113B-415F830D1620}"/>
              </a:ext>
            </a:extLst>
          </p:cNvPr>
          <p:cNvSpPr txBox="1">
            <a:spLocks/>
          </p:cNvSpPr>
          <p:nvPr/>
        </p:nvSpPr>
        <p:spPr>
          <a:xfrm>
            <a:off x="750890" y="279282"/>
            <a:ext cx="10401297" cy="1095070"/>
          </a:xfrm>
          <a:prstGeom prst="rect">
            <a:avLst/>
          </a:prstGeom>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solidFill>
                <a:latin typeface="+mj-lt"/>
                <a:ea typeface="+mj-ea"/>
                <a:cs typeface="+mj-cs"/>
              </a:defRPr>
            </a:lvl1pPr>
            <a:lvl2pPr marL="4572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200" b="0" i="0" kern="1200">
                <a:solidFill>
                  <a:schemeClr val="tx1"/>
                </a:solidFill>
                <a:latin typeface="+mj-lt"/>
                <a:ea typeface="+mj-ea"/>
                <a:cs typeface="+mj-cs"/>
              </a:defRPr>
            </a:lvl2pPr>
            <a:lvl3pPr marL="9144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1000" b="0" i="0" kern="1200">
                <a:solidFill>
                  <a:schemeClr val="tx1"/>
                </a:solidFill>
                <a:latin typeface="+mj-lt"/>
                <a:ea typeface="+mj-ea"/>
                <a:cs typeface="+mj-cs"/>
              </a:defRPr>
            </a:lvl3pPr>
            <a:lvl4pPr marL="13716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4pPr>
            <a:lvl5pPr marL="18288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5pPr>
            <a:lvl6pPr marL="22860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6pPr>
            <a:lvl7pPr marL="27432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7pPr>
            <a:lvl8pPr marL="32004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8pPr>
            <a:lvl9pPr marL="36576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9pPr>
          </a:lstStyle>
          <a:p>
            <a:pPr algn="just">
              <a:buClr>
                <a:schemeClr val="tx1"/>
              </a:buClr>
            </a:pPr>
            <a:r>
              <a:rPr lang="en-US" sz="2000" b="1" i="0" dirty="0">
                <a:solidFill>
                  <a:schemeClr val="bg1"/>
                </a:solidFill>
                <a:effectLst/>
              </a:rPr>
              <a:t>2. Development methodology </a:t>
            </a:r>
            <a:r>
              <a:rPr lang="en-US" sz="2000" i="0" dirty="0">
                <a:solidFill>
                  <a:schemeClr val="bg1"/>
                </a:solidFill>
                <a:effectLst/>
              </a:rPr>
              <a:t>– In both the waterfall and agile methodology of app development </a:t>
            </a:r>
            <a:r>
              <a:rPr lang="en-US" sz="2000" b="0" i="0" dirty="0">
                <a:solidFill>
                  <a:schemeClr val="bg1"/>
                </a:solidFill>
                <a:effectLst/>
              </a:rPr>
              <a:t>a significant amount of time can pass before the first minimum viable product (MVP) is delivered to users.</a:t>
            </a:r>
            <a:endParaRPr lang="en-US" sz="2000" b="1" i="0" dirty="0">
              <a:solidFill>
                <a:schemeClr val="bg1"/>
              </a:solidFill>
              <a:effectLst/>
            </a:endParaRPr>
          </a:p>
        </p:txBody>
      </p:sp>
    </p:spTree>
    <p:extLst>
      <p:ext uri="{BB962C8B-B14F-4D97-AF65-F5344CB8AC3E}">
        <p14:creationId xmlns:p14="http://schemas.microsoft.com/office/powerpoint/2010/main" val="40147685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A30B4-6383-7FDF-E542-783FC5159928}"/>
              </a:ext>
            </a:extLst>
          </p:cNvPr>
          <p:cNvSpPr>
            <a:spLocks noGrp="1"/>
          </p:cNvSpPr>
          <p:nvPr>
            <p:ph type="title"/>
          </p:nvPr>
        </p:nvSpPr>
        <p:spPr>
          <a:xfrm>
            <a:off x="648930" y="629266"/>
            <a:ext cx="9252154" cy="1223983"/>
          </a:xfrm>
        </p:spPr>
        <p:txBody>
          <a:bodyPr vert="horz" lIns="91440" tIns="45720" rIns="91440" bIns="45720" rtlCol="0" anchor="t">
            <a:normAutofit/>
          </a:bodyPr>
          <a:lstStyle/>
          <a:p>
            <a:r>
              <a:rPr lang="en-US" sz="4000" dirty="0"/>
              <a:t>Planning</a:t>
            </a:r>
            <a:r>
              <a:rPr lang="en-US" dirty="0"/>
              <a:t> a power app project</a:t>
            </a:r>
          </a:p>
        </p:txBody>
      </p:sp>
      <p:pic>
        <p:nvPicPr>
          <p:cNvPr id="29" name="Picture 4" descr="Person watching empty phone">
            <a:extLst>
              <a:ext uri="{FF2B5EF4-FFF2-40B4-BE49-F238E27FC236}">
                <a16:creationId xmlns:a16="http://schemas.microsoft.com/office/drawing/2014/main" id="{98878631-3D5C-EEAB-F0E9-5E07965E728F}"/>
              </a:ext>
            </a:extLst>
          </p:cNvPr>
          <p:cNvPicPr>
            <a:picLocks noChangeAspect="1"/>
          </p:cNvPicPr>
          <p:nvPr/>
        </p:nvPicPr>
        <p:blipFill rotWithShape="1">
          <a:blip r:embed="rId3"/>
          <a:srcRect l="33184" r="3315"/>
          <a:stretch/>
        </p:blipFill>
        <p:spPr>
          <a:xfrm>
            <a:off x="648930" y="2052213"/>
            <a:ext cx="3991900" cy="4196185"/>
          </a:xfrm>
          <a:prstGeom prst="rect">
            <a:avLst/>
          </a:prstGeom>
          <a:effectLst>
            <a:outerShdw blurRad="50800" dist="38100" dir="5400000" algn="t" rotWithShape="0">
              <a:prstClr val="black">
                <a:alpha val="43000"/>
              </a:prstClr>
            </a:outerShdw>
          </a:effectLst>
        </p:spPr>
      </p:pic>
      <p:sp>
        <p:nvSpPr>
          <p:cNvPr id="4" name="Content Placeholder 2">
            <a:extLst>
              <a:ext uri="{FF2B5EF4-FFF2-40B4-BE49-F238E27FC236}">
                <a16:creationId xmlns:a16="http://schemas.microsoft.com/office/drawing/2014/main" id="{45BE861E-4AC3-1955-AF4B-B4AE0684CEB5}"/>
              </a:ext>
            </a:extLst>
          </p:cNvPr>
          <p:cNvSpPr txBox="1">
            <a:spLocks/>
          </p:cNvSpPr>
          <p:nvPr/>
        </p:nvSpPr>
        <p:spPr>
          <a:xfrm>
            <a:off x="4953000" y="2052214"/>
            <a:ext cx="7077075" cy="4196185"/>
          </a:xfrm>
          <a:prstGeom prst="rect">
            <a:avLst/>
          </a:prstGeom>
        </p:spPr>
        <p:txBody>
          <a:bodyPr vert="horz" lIns="91440" tIns="45720" rIns="91440" bIns="45720" rtlCol="0">
            <a:normAutofit fontScale="92500" lnSpcReduction="10000"/>
          </a:bodyPr>
          <a:lstStyle>
            <a:defPPr>
              <a:defRPr lang="en-US"/>
            </a:defPPr>
            <a:lvl1pPr marL="0" algn="l" defTabSz="457200" rtl="0" eaLnBrk="1" latinLnBrk="0" hangingPunct="1">
              <a:defRPr sz="1100" b="0" i="0" kern="1200">
                <a:solidFill>
                  <a:schemeClr val="tx1">
                    <a:tint val="75000"/>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Bef>
                <a:spcPts val="1000"/>
              </a:spcBef>
              <a:buClr>
                <a:schemeClr val="bg2">
                  <a:lumMod val="40000"/>
                  <a:lumOff val="60000"/>
                </a:schemeClr>
              </a:buClr>
              <a:buSzPct val="80000"/>
            </a:pPr>
            <a:r>
              <a:rPr lang="en-US" sz="2200" dirty="0">
                <a:solidFill>
                  <a:schemeClr val="tx1"/>
                </a:solidFill>
                <a:latin typeface="+mj-lt"/>
                <a:ea typeface="+mj-ea"/>
                <a:cs typeface="+mj-cs"/>
              </a:rPr>
              <a:t>The basic phases of making an app are as follows:</a:t>
            </a:r>
          </a:p>
          <a:p>
            <a:pPr>
              <a:spcBef>
                <a:spcPts val="1000"/>
              </a:spcBef>
              <a:buClr>
                <a:schemeClr val="bg2">
                  <a:lumMod val="40000"/>
                  <a:lumOff val="60000"/>
                </a:schemeClr>
              </a:buClr>
              <a:buSzPct val="80000"/>
              <a:buFont typeface="Wingdings 3" charset="2"/>
              <a:buChar char=""/>
            </a:pPr>
            <a:endParaRPr lang="en-US" dirty="0">
              <a:solidFill>
                <a:schemeClr val="tx1"/>
              </a:solidFill>
              <a:latin typeface="+mj-lt"/>
              <a:ea typeface="+mj-ea"/>
              <a:cs typeface="+mj-cs"/>
            </a:endParaRP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Planning phase: </a:t>
            </a:r>
            <a:r>
              <a:rPr lang="en-US" sz="2000" dirty="0">
                <a:solidFill>
                  <a:schemeClr val="tx1"/>
                </a:solidFill>
                <a:latin typeface="+mj-lt"/>
                <a:ea typeface="+mj-ea"/>
                <a:cs typeface="+mj-cs"/>
              </a:rPr>
              <a:t>Identify the who, what, when, and why.</a:t>
            </a: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Designing phase: </a:t>
            </a:r>
            <a:r>
              <a:rPr lang="en-US" sz="2000" dirty="0">
                <a:solidFill>
                  <a:schemeClr val="tx1"/>
                </a:solidFill>
                <a:latin typeface="+mj-lt"/>
                <a:ea typeface="+mj-ea"/>
                <a:cs typeface="+mj-cs"/>
              </a:rPr>
              <a:t>Model the data (decide how the data you need and create will be organized, accessed, and stored) and sketch out the app screens.</a:t>
            </a: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Making phase: </a:t>
            </a:r>
            <a:r>
              <a:rPr lang="en-US" sz="2000" dirty="0">
                <a:solidFill>
                  <a:schemeClr val="tx1"/>
                </a:solidFill>
                <a:latin typeface="+mj-lt"/>
                <a:ea typeface="+mj-ea"/>
                <a:cs typeface="+mj-cs"/>
              </a:rPr>
              <a:t>Create the app.</a:t>
            </a: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Testing phase: </a:t>
            </a:r>
            <a:r>
              <a:rPr lang="en-US" sz="2000" dirty="0">
                <a:solidFill>
                  <a:schemeClr val="tx1"/>
                </a:solidFill>
                <a:latin typeface="+mj-lt"/>
                <a:ea typeface="+mj-ea"/>
                <a:cs typeface="+mj-cs"/>
              </a:rPr>
              <a:t>Have users try the app.</a:t>
            </a: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Deploying and Refining phase: </a:t>
            </a:r>
            <a:r>
              <a:rPr lang="en-US" sz="2000" dirty="0">
                <a:solidFill>
                  <a:schemeClr val="tx1"/>
                </a:solidFill>
                <a:latin typeface="+mj-lt"/>
                <a:ea typeface="+mj-ea"/>
                <a:cs typeface="+mj-cs"/>
              </a:rPr>
              <a:t>Get your app into the hands of users, get feedback, and decide what to change or add.</a:t>
            </a:r>
          </a:p>
        </p:txBody>
      </p:sp>
    </p:spTree>
    <p:extLst>
      <p:ext uri="{BB962C8B-B14F-4D97-AF65-F5344CB8AC3E}">
        <p14:creationId xmlns:p14="http://schemas.microsoft.com/office/powerpoint/2010/main" val="1303264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9" name="Picture 26">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0" name="Picture 28">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1" name="Oval 30">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2" name="Picture 32">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3" name="Picture 34">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4" name="Rectangle 36">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E530CED-B007-C405-8B6A-D273DFBA2EA2}"/>
              </a:ext>
            </a:extLst>
          </p:cNvPr>
          <p:cNvSpPr txBox="1">
            <a:spLocks/>
          </p:cNvSpPr>
          <p:nvPr/>
        </p:nvSpPr>
        <p:spPr>
          <a:xfrm>
            <a:off x="4514822" y="265107"/>
            <a:ext cx="7236460" cy="762000"/>
          </a:xfrm>
          <a:prstGeom prst="rect">
            <a:avLst/>
          </a:prstGeom>
        </p:spPr>
        <p:txBody>
          <a:bodyPr vert="horz" lIns="91440" tIns="45720" rIns="91440" bIns="45720" rtlCol="0" anchor="b">
            <a:norm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Aft>
                <a:spcPts val="600"/>
              </a:spcAft>
            </a:pPr>
            <a:r>
              <a:rPr lang="en-US" sz="4000" dirty="0"/>
              <a:t>Use Cases</a:t>
            </a:r>
          </a:p>
        </p:txBody>
      </p:sp>
      <p:pic>
        <p:nvPicPr>
          <p:cNvPr id="4" name="Picture 3" descr="Cargo shipping containers in a pile and on a semi-truck at a harbour">
            <a:extLst>
              <a:ext uri="{FF2B5EF4-FFF2-40B4-BE49-F238E27FC236}">
                <a16:creationId xmlns:a16="http://schemas.microsoft.com/office/drawing/2014/main" id="{5F83A5AE-F5F2-4C54-29A2-47BE3863FBBF}"/>
              </a:ext>
            </a:extLst>
          </p:cNvPr>
          <p:cNvPicPr>
            <a:picLocks noChangeAspect="1"/>
          </p:cNvPicPr>
          <p:nvPr/>
        </p:nvPicPr>
        <p:blipFill rotWithShape="1">
          <a:blip r:embed="rId7"/>
          <a:srcRect l="38099" r="17512"/>
          <a:stretch/>
        </p:blipFill>
        <p:spPr>
          <a:xfrm>
            <a:off x="20" y="10"/>
            <a:ext cx="4058930" cy="6857990"/>
          </a:xfrm>
          <a:prstGeom prst="rect">
            <a:avLst/>
          </a:prstGeom>
        </p:spPr>
      </p:pic>
      <p:sp>
        <p:nvSpPr>
          <p:cNvPr id="3" name="Content Placeholder 2">
            <a:extLst>
              <a:ext uri="{FF2B5EF4-FFF2-40B4-BE49-F238E27FC236}">
                <a16:creationId xmlns:a16="http://schemas.microsoft.com/office/drawing/2014/main" id="{E87D0961-302D-E323-FB06-68EFC87B840E}"/>
              </a:ext>
            </a:extLst>
          </p:cNvPr>
          <p:cNvSpPr txBox="1">
            <a:spLocks/>
          </p:cNvSpPr>
          <p:nvPr/>
        </p:nvSpPr>
        <p:spPr>
          <a:xfrm>
            <a:off x="4200525" y="1474870"/>
            <a:ext cx="7717155" cy="5002130"/>
          </a:xfrm>
          <a:prstGeom prst="rect">
            <a:avLst/>
          </a:prstGeom>
        </p:spPr>
        <p:txBody>
          <a:bodyPr vert="horz" lIns="91440" tIns="45720" rIns="91440" bIns="45720" rtlCol="0">
            <a:normAutofit/>
          </a:bodyPr>
          <a:lstStyle>
            <a:defPPr>
              <a:defRPr lang="en-US"/>
            </a:defPPr>
            <a:lvl1pPr marL="0" algn="l" defTabSz="457200" rtl="0" eaLnBrk="1" latinLnBrk="0" hangingPunct="1">
              <a:defRPr sz="1100" b="0" i="0" kern="1200">
                <a:solidFill>
                  <a:schemeClr val="tx1">
                    <a:tint val="75000"/>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lgn="just">
              <a:spcBef>
                <a:spcPts val="1000"/>
              </a:spcBef>
              <a:buClr>
                <a:schemeClr val="tx1"/>
              </a:buClr>
              <a:buSzPct val="80000"/>
              <a:buFont typeface="+mj-lt"/>
              <a:buAutoNum type="arabicPeriod"/>
            </a:pPr>
            <a:r>
              <a:rPr lang="en-US" sz="2000" b="1" dirty="0">
                <a:solidFill>
                  <a:schemeClr val="tx1"/>
                </a:solidFill>
                <a:latin typeface="+mj-lt"/>
                <a:ea typeface="+mj-ea"/>
                <a:cs typeface="+mj-cs"/>
              </a:rPr>
              <a:t>Finance</a:t>
            </a:r>
            <a:r>
              <a:rPr lang="en-US" sz="2000" dirty="0">
                <a:solidFill>
                  <a:schemeClr val="tx1"/>
                </a:solidFill>
                <a:latin typeface="+mj-lt"/>
                <a:ea typeface="+mj-ea"/>
                <a:cs typeface="+mj-cs"/>
              </a:rPr>
              <a:t>: </a:t>
            </a:r>
            <a:r>
              <a:rPr lang="en-US" sz="2000" dirty="0">
                <a:latin typeface="+mj-lt"/>
              </a:rPr>
              <a:t>Quickly develop accurate budgets, forecasts, and reports that show updates in real time by creating apps from Excel</a:t>
            </a:r>
            <a:r>
              <a:rPr lang="en-US" sz="2000" dirty="0">
                <a:solidFill>
                  <a:schemeClr val="tx1"/>
                </a:solidFill>
                <a:latin typeface="+mj-lt"/>
                <a:ea typeface="+mj-ea"/>
                <a:cs typeface="+mj-cs"/>
              </a:rPr>
              <a:t>.</a:t>
            </a:r>
          </a:p>
          <a:p>
            <a:pPr marL="457200" indent="-457200" algn="just">
              <a:spcBef>
                <a:spcPts val="1000"/>
              </a:spcBef>
              <a:buClr>
                <a:schemeClr val="tx1"/>
              </a:buClr>
              <a:buSzPct val="80000"/>
              <a:buFont typeface="+mj-lt"/>
              <a:buAutoNum type="arabicPeriod"/>
            </a:pPr>
            <a:r>
              <a:rPr lang="en-US" sz="2000" b="1" dirty="0">
                <a:solidFill>
                  <a:schemeClr val="tx1"/>
                </a:solidFill>
                <a:latin typeface="+mj-lt"/>
                <a:ea typeface="+mj-ea"/>
                <a:cs typeface="+mj-cs"/>
              </a:rPr>
              <a:t>Sales and Marketing</a:t>
            </a:r>
            <a:r>
              <a:rPr lang="en-US" sz="2000" dirty="0">
                <a:solidFill>
                  <a:schemeClr val="tx1"/>
                </a:solidFill>
                <a:latin typeface="+mj-lt"/>
                <a:ea typeface="+mj-ea"/>
                <a:cs typeface="+mj-cs"/>
              </a:rPr>
              <a:t>: </a:t>
            </a:r>
            <a:r>
              <a:rPr lang="en-US" sz="2000" dirty="0">
                <a:latin typeface="+mj-lt"/>
              </a:rPr>
              <a:t>Connect disparate systems to provide instant notifications and mobile access to product info and sales tools.</a:t>
            </a:r>
            <a:endParaRPr lang="en-US" sz="2000" dirty="0">
              <a:solidFill>
                <a:schemeClr val="tx1"/>
              </a:solidFill>
              <a:latin typeface="+mj-lt"/>
              <a:ea typeface="+mj-ea"/>
              <a:cs typeface="+mj-cs"/>
            </a:endParaRPr>
          </a:p>
          <a:p>
            <a:pPr marL="457200" indent="-457200" algn="just">
              <a:spcBef>
                <a:spcPts val="1000"/>
              </a:spcBef>
              <a:buClr>
                <a:schemeClr val="tx1"/>
              </a:buClr>
              <a:buSzPct val="80000"/>
              <a:buFont typeface="+mj-lt"/>
              <a:buAutoNum type="arabicPeriod"/>
            </a:pPr>
            <a:r>
              <a:rPr lang="en-US" sz="2000" b="1" dirty="0">
                <a:solidFill>
                  <a:schemeClr val="tx1"/>
                </a:solidFill>
                <a:latin typeface="+mj-lt"/>
                <a:ea typeface="+mj-ea"/>
                <a:cs typeface="+mj-cs"/>
              </a:rPr>
              <a:t>Human Resources</a:t>
            </a:r>
            <a:r>
              <a:rPr lang="en-US" sz="2000" dirty="0">
                <a:solidFill>
                  <a:schemeClr val="tx1"/>
                </a:solidFill>
                <a:latin typeface="+mj-lt"/>
                <a:ea typeface="+mj-ea"/>
                <a:cs typeface="+mj-cs"/>
              </a:rPr>
              <a:t>: </a:t>
            </a:r>
            <a:r>
              <a:rPr lang="en-US" sz="2000" dirty="0">
                <a:latin typeface="+mj-lt"/>
              </a:rPr>
              <a:t>Improve employee experiences and help them stay connected with easy-to-use apps that track data and share information.</a:t>
            </a:r>
            <a:endParaRPr lang="en-US" sz="2000" dirty="0">
              <a:solidFill>
                <a:schemeClr val="tx1"/>
              </a:solidFill>
              <a:latin typeface="+mj-lt"/>
              <a:ea typeface="+mj-ea"/>
              <a:cs typeface="+mj-cs"/>
            </a:endParaRPr>
          </a:p>
          <a:p>
            <a:pPr marL="457200" indent="-457200" algn="just">
              <a:spcBef>
                <a:spcPts val="1000"/>
              </a:spcBef>
              <a:buClr>
                <a:schemeClr val="tx1"/>
              </a:buClr>
              <a:buSzPct val="80000"/>
              <a:buFont typeface="+mj-lt"/>
              <a:buAutoNum type="arabicPeriod"/>
            </a:pPr>
            <a:r>
              <a:rPr lang="en-US" sz="2000" b="1" dirty="0">
                <a:solidFill>
                  <a:schemeClr val="tx1"/>
                </a:solidFill>
                <a:latin typeface="+mj-lt"/>
                <a:ea typeface="+mj-ea"/>
                <a:cs typeface="+mj-cs"/>
              </a:rPr>
              <a:t>Operations:</a:t>
            </a:r>
            <a:r>
              <a:rPr lang="en-US" sz="2000" dirty="0">
                <a:solidFill>
                  <a:schemeClr val="tx1"/>
                </a:solidFill>
                <a:latin typeface="+mj-lt"/>
                <a:ea typeface="+mj-ea"/>
                <a:cs typeface="+mj-cs"/>
              </a:rPr>
              <a:t> </a:t>
            </a:r>
            <a:r>
              <a:rPr lang="en-US" sz="2000" dirty="0">
                <a:latin typeface="+mj-lt"/>
              </a:rPr>
              <a:t>Transform auditing processes, modernize inventory management, and save on dispatch costs.</a:t>
            </a:r>
            <a:endParaRPr lang="en-US" sz="2000" dirty="0">
              <a:solidFill>
                <a:schemeClr val="tx1"/>
              </a:solidFill>
              <a:latin typeface="+mj-lt"/>
              <a:ea typeface="+mj-ea"/>
              <a:cs typeface="+mj-cs"/>
            </a:endParaRPr>
          </a:p>
          <a:p>
            <a:pPr marL="457200" indent="-457200" algn="just">
              <a:spcBef>
                <a:spcPts val="1000"/>
              </a:spcBef>
              <a:buClr>
                <a:schemeClr val="tx1"/>
              </a:buClr>
              <a:buSzPct val="80000"/>
              <a:buFont typeface="+mj-lt"/>
              <a:buAutoNum type="arabicPeriod"/>
            </a:pPr>
            <a:r>
              <a:rPr lang="en-US" sz="2000" b="1" dirty="0">
                <a:solidFill>
                  <a:schemeClr val="tx1"/>
                </a:solidFill>
                <a:latin typeface="+mj-lt"/>
                <a:ea typeface="+mj-ea"/>
                <a:cs typeface="+mj-cs"/>
              </a:rPr>
              <a:t>Frontline workers</a:t>
            </a:r>
            <a:r>
              <a:rPr lang="en-US" sz="2000" dirty="0">
                <a:solidFill>
                  <a:schemeClr val="tx1"/>
                </a:solidFill>
                <a:latin typeface="+mj-lt"/>
                <a:ea typeface="+mj-ea"/>
                <a:cs typeface="+mj-cs"/>
              </a:rPr>
              <a:t>: </a:t>
            </a:r>
            <a:r>
              <a:rPr lang="en-US" sz="2000" dirty="0">
                <a:latin typeface="+mj-lt"/>
              </a:rPr>
              <a:t>Improve in-store customer service processes and customer experiences.</a:t>
            </a:r>
            <a:endParaRPr lang="en-US" sz="2000" dirty="0">
              <a:solidFill>
                <a:schemeClr val="tx1"/>
              </a:solidFill>
              <a:latin typeface="+mj-lt"/>
              <a:ea typeface="+mj-ea"/>
              <a:cs typeface="+mj-cs"/>
            </a:endParaRPr>
          </a:p>
          <a:p>
            <a:pPr marL="457200" indent="-457200" algn="just">
              <a:spcBef>
                <a:spcPts val="1000"/>
              </a:spcBef>
              <a:buClr>
                <a:schemeClr val="tx1"/>
              </a:buClr>
              <a:buSzPct val="80000"/>
              <a:buFont typeface="+mj-lt"/>
              <a:buAutoNum type="arabicPeriod"/>
            </a:pPr>
            <a:endParaRPr lang="en-US" sz="2000" dirty="0">
              <a:solidFill>
                <a:schemeClr val="tx1"/>
              </a:solidFill>
              <a:latin typeface="+mj-lt"/>
              <a:ea typeface="+mj-ea"/>
              <a:cs typeface="+mj-cs"/>
            </a:endParaRPr>
          </a:p>
        </p:txBody>
      </p:sp>
    </p:spTree>
    <p:extLst>
      <p:ext uri="{BB962C8B-B14F-4D97-AF65-F5344CB8AC3E}">
        <p14:creationId xmlns:p14="http://schemas.microsoft.com/office/powerpoint/2010/main" val="1907349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2" name="Picture 31">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4" name="Oval 33">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6" name="Picture 35">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8" name="Picture 37">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0" name="Rectangle 39">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Picture 4" descr="Sphere of mesh and nodes">
            <a:extLst>
              <a:ext uri="{FF2B5EF4-FFF2-40B4-BE49-F238E27FC236}">
                <a16:creationId xmlns:a16="http://schemas.microsoft.com/office/drawing/2014/main" id="{C356E7AF-F4E2-5470-5A07-9168C4227555}"/>
              </a:ext>
            </a:extLst>
          </p:cNvPr>
          <p:cNvPicPr>
            <a:picLocks noChangeAspect="1"/>
          </p:cNvPicPr>
          <p:nvPr/>
        </p:nvPicPr>
        <p:blipFill rotWithShape="1">
          <a:blip r:embed="rId7">
            <a:duotone>
              <a:prstClr val="black"/>
              <a:schemeClr val="accent5">
                <a:tint val="45000"/>
                <a:satMod val="400000"/>
              </a:schemeClr>
            </a:duotone>
            <a:alphaModFix amt="25000"/>
          </a:blip>
          <a:srcRect l="8894" t="19570" r="1" b="12101"/>
          <a:stretch/>
        </p:blipFill>
        <p:spPr>
          <a:xfrm>
            <a:off x="0" y="10"/>
            <a:ext cx="12191980" cy="6857990"/>
          </a:xfrm>
          <a:prstGeom prst="rect">
            <a:avLst/>
          </a:prstGeom>
        </p:spPr>
      </p:pic>
      <p:sp>
        <p:nvSpPr>
          <p:cNvPr id="2" name="Title 1">
            <a:extLst>
              <a:ext uri="{FF2B5EF4-FFF2-40B4-BE49-F238E27FC236}">
                <a16:creationId xmlns:a16="http://schemas.microsoft.com/office/drawing/2014/main" id="{E784C441-3AE8-4F75-356B-CA4B5DB45055}"/>
              </a:ext>
            </a:extLst>
          </p:cNvPr>
          <p:cNvSpPr>
            <a:spLocks noGrp="1"/>
          </p:cNvSpPr>
          <p:nvPr>
            <p:ph type="title"/>
          </p:nvPr>
        </p:nvSpPr>
        <p:spPr>
          <a:xfrm>
            <a:off x="111760" y="281421"/>
            <a:ext cx="9685973" cy="788064"/>
          </a:xfrm>
        </p:spPr>
        <p:txBody>
          <a:bodyPr vert="horz" lIns="91440" tIns="45720" rIns="91440" bIns="45720" rtlCol="0" anchor="b">
            <a:normAutofit fontScale="90000"/>
          </a:bodyPr>
          <a:lstStyle/>
          <a:p>
            <a:r>
              <a:rPr lang="en-US" sz="5000" dirty="0"/>
              <a:t>Customers using Power Apps</a:t>
            </a:r>
          </a:p>
        </p:txBody>
      </p:sp>
      <p:sp>
        <p:nvSpPr>
          <p:cNvPr id="42" name="Rectangle 41">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Content Placeholder 2">
            <a:extLst>
              <a:ext uri="{FF2B5EF4-FFF2-40B4-BE49-F238E27FC236}">
                <a16:creationId xmlns:a16="http://schemas.microsoft.com/office/drawing/2014/main" id="{BC84A16C-99AE-78CA-7BF7-BD873705BA94}"/>
              </a:ext>
            </a:extLst>
          </p:cNvPr>
          <p:cNvSpPr txBox="1">
            <a:spLocks/>
          </p:cNvSpPr>
          <p:nvPr/>
        </p:nvSpPr>
        <p:spPr>
          <a:xfrm>
            <a:off x="371476" y="1427245"/>
            <a:ext cx="9812972" cy="5002130"/>
          </a:xfrm>
          <a:prstGeom prst="rect">
            <a:avLst/>
          </a:prstGeom>
        </p:spPr>
        <p:txBody>
          <a:bodyPr vert="horz" lIns="91440" tIns="45720" rIns="91440" bIns="45720" rtlCol="0">
            <a:normAutofit/>
          </a:bodyPr>
          <a:lstStyle>
            <a:defPPr>
              <a:defRPr lang="en-US"/>
            </a:defPPr>
            <a:lvl1pPr marL="0" algn="l" defTabSz="457200" rtl="0" eaLnBrk="1" latinLnBrk="0" hangingPunct="1">
              <a:defRPr sz="1100" b="0" i="0" kern="1200">
                <a:solidFill>
                  <a:schemeClr val="tx1">
                    <a:tint val="75000"/>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spcBef>
                <a:spcPts val="1000"/>
              </a:spcBef>
              <a:buClr>
                <a:schemeClr val="bg2">
                  <a:lumMod val="40000"/>
                  <a:lumOff val="60000"/>
                </a:schemeClr>
              </a:buClr>
              <a:buSzPct val="80000"/>
            </a:pPr>
            <a:endParaRPr lang="en-US" dirty="0">
              <a:solidFill>
                <a:schemeClr val="tx1"/>
              </a:solidFill>
              <a:latin typeface="+mj-lt"/>
              <a:ea typeface="+mj-ea"/>
              <a:cs typeface="+mj-cs"/>
            </a:endParaRP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Professional Services Industries</a:t>
            </a:r>
            <a:r>
              <a:rPr lang="en-US" sz="2000" dirty="0">
                <a:solidFill>
                  <a:schemeClr val="tx1"/>
                </a:solidFill>
                <a:latin typeface="+mj-lt"/>
                <a:ea typeface="+mj-ea"/>
                <a:cs typeface="+mj-cs"/>
              </a:rPr>
              <a:t>: Accenture, EY, Arvato etc.</a:t>
            </a: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Banking and capital Market Industries: </a:t>
            </a:r>
            <a:r>
              <a:rPr lang="en-US" sz="2000" dirty="0">
                <a:solidFill>
                  <a:schemeClr val="tx1"/>
                </a:solidFill>
                <a:latin typeface="+mj-lt"/>
                <a:ea typeface="+mj-ea"/>
                <a:cs typeface="+mj-cs"/>
              </a:rPr>
              <a:t>AY, HSBC, EUROBANK, USBank, and Swedbank, etc. </a:t>
            </a: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Insurance Industries: </a:t>
            </a:r>
            <a:r>
              <a:rPr lang="en-US" sz="2000" dirty="0">
                <a:solidFill>
                  <a:schemeClr val="tx1"/>
                </a:solidFill>
                <a:latin typeface="+mj-lt"/>
                <a:ea typeface="+mj-ea"/>
                <a:cs typeface="+mj-cs"/>
              </a:rPr>
              <a:t>AXA, Zurich, Nationwide, PROSEGUR, etc.</a:t>
            </a: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Healthcare Industries: </a:t>
            </a:r>
            <a:r>
              <a:rPr lang="en-US" sz="2000" dirty="0">
                <a:solidFill>
                  <a:schemeClr val="tx1"/>
                </a:solidFill>
                <a:latin typeface="+mj-lt"/>
                <a:ea typeface="+mj-ea"/>
                <a:cs typeface="+mj-cs"/>
              </a:rPr>
              <a:t>SAT Health, VITA’s healthcare, Fraser health etc.</a:t>
            </a: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Consumer Goods Industries: </a:t>
            </a:r>
            <a:r>
              <a:rPr lang="en-US" sz="2000" dirty="0">
                <a:solidFill>
                  <a:schemeClr val="tx1"/>
                </a:solidFill>
                <a:latin typeface="+mj-lt"/>
                <a:ea typeface="+mj-ea"/>
                <a:cs typeface="+mj-cs"/>
              </a:rPr>
              <a:t>MI, G &amp;J Pepsi, </a:t>
            </a:r>
            <a:r>
              <a:rPr lang="en-US" sz="2000" dirty="0" err="1">
                <a:solidFill>
                  <a:schemeClr val="tx1"/>
                </a:solidFill>
                <a:latin typeface="+mj-lt"/>
                <a:ea typeface="+mj-ea"/>
                <a:cs typeface="+mj-cs"/>
              </a:rPr>
              <a:t>Cocacola</a:t>
            </a:r>
            <a:r>
              <a:rPr lang="en-US" sz="2000" dirty="0">
                <a:solidFill>
                  <a:schemeClr val="tx1"/>
                </a:solidFill>
                <a:latin typeface="+mj-lt"/>
                <a:ea typeface="+mj-ea"/>
                <a:cs typeface="+mj-cs"/>
              </a:rPr>
              <a:t> Africa, Wipro etc.</a:t>
            </a:r>
          </a:p>
          <a:p>
            <a:pPr marL="457200" indent="-457200">
              <a:spcBef>
                <a:spcPts val="1000"/>
              </a:spcBef>
              <a:buClr>
                <a:schemeClr val="tx1"/>
              </a:buClr>
              <a:buSzPct val="80000"/>
              <a:buFont typeface="+mj-lt"/>
              <a:buAutoNum type="arabicPeriod"/>
            </a:pPr>
            <a:r>
              <a:rPr lang="en-US" sz="2000" b="1" dirty="0">
                <a:solidFill>
                  <a:schemeClr val="tx1"/>
                </a:solidFill>
                <a:latin typeface="+mj-lt"/>
                <a:ea typeface="+mj-ea"/>
                <a:cs typeface="+mj-cs"/>
              </a:rPr>
              <a:t>Automotive: </a:t>
            </a:r>
            <a:r>
              <a:rPr lang="en-US" sz="2000" dirty="0">
                <a:solidFill>
                  <a:schemeClr val="tx1"/>
                </a:solidFill>
                <a:latin typeface="+mj-lt"/>
                <a:ea typeface="+mj-ea"/>
                <a:cs typeface="+mj-cs"/>
              </a:rPr>
              <a:t>Toyota, Jaguar Land Rover, POS Aviation etc.</a:t>
            </a:r>
          </a:p>
          <a:p>
            <a:pPr marL="457200" indent="-457200">
              <a:spcBef>
                <a:spcPts val="1000"/>
              </a:spcBef>
              <a:buClr>
                <a:schemeClr val="tx1"/>
              </a:buClr>
              <a:buSzPct val="80000"/>
              <a:buFont typeface="+mj-lt"/>
              <a:buAutoNum type="arabicPeriod"/>
            </a:pPr>
            <a:endParaRPr lang="en-US" sz="2000" dirty="0">
              <a:solidFill>
                <a:schemeClr val="tx1"/>
              </a:solidFill>
              <a:latin typeface="+mj-lt"/>
              <a:ea typeface="+mj-ea"/>
              <a:cs typeface="+mj-cs"/>
            </a:endParaRPr>
          </a:p>
        </p:txBody>
      </p:sp>
    </p:spTree>
    <p:extLst>
      <p:ext uri="{BB962C8B-B14F-4D97-AF65-F5344CB8AC3E}">
        <p14:creationId xmlns:p14="http://schemas.microsoft.com/office/powerpoint/2010/main" val="261582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1B8F9CB-890B-4CB8-B503-188A763E2F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4" name="Picture 13">
            <a:extLst>
              <a:ext uri="{FF2B5EF4-FFF2-40B4-BE49-F238E27FC236}">
                <a16:creationId xmlns:a16="http://schemas.microsoft.com/office/drawing/2014/main" id="{AA632AB4-3837-4FD0-8B62-0A18B573F4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a:extLst>
              <a:ext uri="{FF2B5EF4-FFF2-40B4-BE49-F238E27FC236}">
                <a16:creationId xmlns:a16="http://schemas.microsoft.com/office/drawing/2014/main" id="{C393B4A7-6ABF-423D-A762-3CDB4897A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8" name="Picture 17">
            <a:extLst>
              <a:ext uri="{FF2B5EF4-FFF2-40B4-BE49-F238E27FC236}">
                <a16:creationId xmlns:a16="http://schemas.microsoft.com/office/drawing/2014/main" id="{9CD2319A-6FA9-4EFB-9EDF-7304467425E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0" name="Picture 19">
            <a:extLst>
              <a:ext uri="{FF2B5EF4-FFF2-40B4-BE49-F238E27FC236}">
                <a16:creationId xmlns:a16="http://schemas.microsoft.com/office/drawing/2014/main" id="{D1692A93-3514-4486-8B67-CCA4E0259BC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2" name="Rectangle 21">
            <a:extLst>
              <a:ext uri="{FF2B5EF4-FFF2-40B4-BE49-F238E27FC236}">
                <a16:creationId xmlns:a16="http://schemas.microsoft.com/office/drawing/2014/main" id="{01AD250C-F2EA-449F-9B14-DF5BB674C5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DDE7150-8375-0C51-6178-7F2F12F72924}"/>
              </a:ext>
            </a:extLst>
          </p:cNvPr>
          <p:cNvSpPr>
            <a:spLocks noGrp="1"/>
          </p:cNvSpPr>
          <p:nvPr>
            <p:ph type="ctrTitle"/>
          </p:nvPr>
        </p:nvSpPr>
        <p:spPr>
          <a:xfrm>
            <a:off x="646111" y="299755"/>
            <a:ext cx="9404723" cy="1400530"/>
          </a:xfrm>
        </p:spPr>
        <p:txBody>
          <a:bodyPr vert="horz" lIns="91440" tIns="45720" rIns="91440" bIns="45720" rtlCol="0" anchor="t">
            <a:normAutofit/>
          </a:bodyPr>
          <a:lstStyle/>
          <a:p>
            <a:r>
              <a:rPr lang="en-US" sz="4000" dirty="0"/>
              <a:t>Advantages:</a:t>
            </a:r>
          </a:p>
        </p:txBody>
      </p:sp>
      <p:sp>
        <p:nvSpPr>
          <p:cNvPr id="3" name="Subtitle 2">
            <a:extLst>
              <a:ext uri="{FF2B5EF4-FFF2-40B4-BE49-F238E27FC236}">
                <a16:creationId xmlns:a16="http://schemas.microsoft.com/office/drawing/2014/main" id="{AD4AEB5C-5DE0-705D-805B-3064E6074A9C}"/>
              </a:ext>
            </a:extLst>
          </p:cNvPr>
          <p:cNvSpPr>
            <a:spLocks/>
          </p:cNvSpPr>
          <p:nvPr/>
        </p:nvSpPr>
        <p:spPr>
          <a:xfrm>
            <a:off x="612142" y="1164356"/>
            <a:ext cx="10882028" cy="2652562"/>
          </a:xfrm>
          <a:prstGeom prst="rect">
            <a:avLst/>
          </a:prstGeom>
        </p:spPr>
        <p:txBody>
          <a:bodyPr>
            <a:noAutofit/>
          </a:bodyPr>
          <a:lstStyle/>
          <a:p>
            <a:pPr marL="457200" indent="-457200" algn="just" defTabSz="342900">
              <a:spcAft>
                <a:spcPts val="600"/>
              </a:spcAft>
              <a:buFont typeface="+mj-lt"/>
              <a:buAutoNum type="arabicPeriod"/>
            </a:pPr>
            <a:r>
              <a:rPr lang="en-US" sz="2000" kern="1200" dirty="0">
                <a:solidFill>
                  <a:schemeClr val="tx1"/>
                </a:solidFill>
                <a:latin typeface="+mj-lt"/>
                <a:ea typeface="+mn-ea"/>
                <a:cs typeface="+mn-cs"/>
              </a:rPr>
              <a:t>45% decrease in app development costs for a composite organization.</a:t>
            </a:r>
          </a:p>
          <a:p>
            <a:pPr marL="457200" indent="-457200" algn="just" defTabSz="342900">
              <a:spcAft>
                <a:spcPts val="600"/>
              </a:spcAft>
              <a:buFont typeface="+mj-lt"/>
              <a:buAutoNum type="arabicPeriod"/>
            </a:pPr>
            <a:r>
              <a:rPr lang="en-US" sz="2000" kern="1200" dirty="0">
                <a:solidFill>
                  <a:schemeClr val="tx1"/>
                </a:solidFill>
                <a:latin typeface="+mj-lt"/>
                <a:ea typeface="+mn-ea"/>
                <a:cs typeface="+mn-cs"/>
              </a:rPr>
              <a:t>Speed and ease of development.</a:t>
            </a:r>
          </a:p>
          <a:p>
            <a:pPr marL="457200" indent="-457200" algn="just" defTabSz="342900">
              <a:spcAft>
                <a:spcPts val="600"/>
              </a:spcAft>
              <a:buFont typeface="+mj-lt"/>
              <a:buAutoNum type="arabicPeriod"/>
            </a:pPr>
            <a:r>
              <a:rPr lang="en-US" sz="2000" kern="1200" dirty="0">
                <a:solidFill>
                  <a:schemeClr val="tx1"/>
                </a:solidFill>
                <a:latin typeface="+mj-lt"/>
                <a:ea typeface="+mn-ea"/>
                <a:cs typeface="+mn-cs"/>
              </a:rPr>
              <a:t>140% ROI on premium power platform features over 3 years for a composite organization.</a:t>
            </a:r>
          </a:p>
          <a:p>
            <a:pPr marL="457200" indent="-457200" algn="just" defTabSz="342900">
              <a:spcAft>
                <a:spcPts val="600"/>
              </a:spcAft>
              <a:buFont typeface="+mj-lt"/>
              <a:buAutoNum type="arabicPeriod"/>
            </a:pPr>
            <a:r>
              <a:rPr lang="en-US" sz="2000" dirty="0">
                <a:latin typeface="+mj-lt"/>
              </a:rPr>
              <a:t>AI capabilities: Either use pre-build models or build and train new models.</a:t>
            </a:r>
            <a:endParaRPr lang="en-US" sz="2000" kern="1200" dirty="0">
              <a:solidFill>
                <a:schemeClr val="tx1"/>
              </a:solidFill>
              <a:latin typeface="+mj-lt"/>
              <a:ea typeface="+mn-ea"/>
              <a:cs typeface="+mn-cs"/>
            </a:endParaRPr>
          </a:p>
          <a:p>
            <a:pPr marL="457200" indent="-457200" algn="just" defTabSz="342900">
              <a:spcAft>
                <a:spcPts val="600"/>
              </a:spcAft>
              <a:buFont typeface="+mj-lt"/>
              <a:buAutoNum type="arabicPeriod"/>
            </a:pPr>
            <a:r>
              <a:rPr lang="en-US" sz="2000" kern="1200" dirty="0">
                <a:solidFill>
                  <a:schemeClr val="tx1"/>
                </a:solidFill>
                <a:latin typeface="+mj-lt"/>
                <a:ea typeface="+mn-ea"/>
                <a:cs typeface="+mn-cs"/>
              </a:rPr>
              <a:t>Standard connectors provide extensibility and tighter integration.</a:t>
            </a:r>
          </a:p>
          <a:p>
            <a:pPr marL="457200" indent="-457200" algn="just" defTabSz="342900">
              <a:spcAft>
                <a:spcPts val="600"/>
              </a:spcAft>
              <a:buFont typeface="+mj-lt"/>
              <a:buAutoNum type="arabicPeriod"/>
            </a:pPr>
            <a:r>
              <a:rPr lang="en-US" sz="2000" kern="1200" dirty="0">
                <a:solidFill>
                  <a:schemeClr val="tx1"/>
                </a:solidFill>
                <a:latin typeface="+mj-lt"/>
                <a:ea typeface="+mn-ea"/>
                <a:cs typeface="+mn-cs"/>
              </a:rPr>
              <a:t>Participation of both citizen developers as well as pro-developers.</a:t>
            </a:r>
          </a:p>
          <a:p>
            <a:pPr marL="457200" indent="-457200" algn="just">
              <a:spcAft>
                <a:spcPts val="600"/>
              </a:spcAft>
              <a:buFont typeface="+mj-lt"/>
              <a:buAutoNum type="arabicPeriod"/>
            </a:pPr>
            <a:endParaRPr lang="en-US" sz="2000" cap="none" dirty="0">
              <a:solidFill>
                <a:schemeClr val="tx1"/>
              </a:solidFill>
              <a:latin typeface="+mj-lt"/>
            </a:endParaRPr>
          </a:p>
        </p:txBody>
      </p:sp>
      <p:sp>
        <p:nvSpPr>
          <p:cNvPr id="4" name="Title 1">
            <a:extLst>
              <a:ext uri="{FF2B5EF4-FFF2-40B4-BE49-F238E27FC236}">
                <a16:creationId xmlns:a16="http://schemas.microsoft.com/office/drawing/2014/main" id="{8972D01C-50B9-3742-550C-A27F3B828929}"/>
              </a:ext>
            </a:extLst>
          </p:cNvPr>
          <p:cNvSpPr txBox="1">
            <a:spLocks/>
          </p:cNvSpPr>
          <p:nvPr/>
        </p:nvSpPr>
        <p:spPr>
          <a:xfrm>
            <a:off x="761206" y="4134703"/>
            <a:ext cx="7563163" cy="654075"/>
          </a:xfrm>
          <a:prstGeom prst="rect">
            <a:avLst/>
          </a:prstGeom>
        </p:spPr>
        <p:txBody>
          <a:bodyPr vert="horz" lIns="91440" tIns="45720" rIns="91440" bIns="45720" rtlCol="0" anchor="b">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defTabSz="342900">
              <a:spcAft>
                <a:spcPts val="600"/>
              </a:spcAft>
            </a:pPr>
            <a:r>
              <a:rPr lang="en-US" sz="4000" dirty="0"/>
              <a:t>Limitations</a:t>
            </a:r>
            <a:r>
              <a:rPr lang="en-US" sz="4000" b="0" i="0" kern="1200" dirty="0">
                <a:solidFill>
                  <a:schemeClr val="tx2"/>
                </a:solidFill>
                <a:latin typeface="+mj-lt"/>
                <a:ea typeface="+mj-ea"/>
                <a:cs typeface="+mj-cs"/>
              </a:rPr>
              <a:t>:</a:t>
            </a:r>
            <a:endParaRPr lang="en-US" sz="4000" dirty="0"/>
          </a:p>
        </p:txBody>
      </p:sp>
      <p:sp>
        <p:nvSpPr>
          <p:cNvPr id="7" name="Subtitle 2">
            <a:extLst>
              <a:ext uri="{FF2B5EF4-FFF2-40B4-BE49-F238E27FC236}">
                <a16:creationId xmlns:a16="http://schemas.microsoft.com/office/drawing/2014/main" id="{3D3BBC65-3C2D-14BA-90F1-91A6BF2BB2C0}"/>
              </a:ext>
            </a:extLst>
          </p:cNvPr>
          <p:cNvSpPr txBox="1">
            <a:spLocks/>
          </p:cNvSpPr>
          <p:nvPr/>
        </p:nvSpPr>
        <p:spPr>
          <a:xfrm>
            <a:off x="646111" y="4906415"/>
            <a:ext cx="10882027" cy="1521826"/>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pPr marL="457200" indent="-457200" algn="just" defTabSz="342900">
              <a:spcBef>
                <a:spcPts val="750"/>
              </a:spcBef>
              <a:buClr>
                <a:schemeClr val="tx1"/>
              </a:buClr>
              <a:buFont typeface="+mj-lt"/>
              <a:buAutoNum type="arabicPeriod"/>
            </a:pPr>
            <a:r>
              <a:rPr lang="en-US" cap="none" dirty="0">
                <a:solidFill>
                  <a:schemeClr val="tx1"/>
                </a:solidFill>
              </a:rPr>
              <a:t>Limited customization.</a:t>
            </a:r>
          </a:p>
          <a:p>
            <a:pPr marL="457200" indent="-457200" algn="just" defTabSz="342900">
              <a:spcBef>
                <a:spcPts val="750"/>
              </a:spcBef>
              <a:buClr>
                <a:schemeClr val="tx1"/>
              </a:buClr>
              <a:buFont typeface="+mj-lt"/>
              <a:buAutoNum type="arabicPeriod"/>
            </a:pPr>
            <a:r>
              <a:rPr lang="en-US" cap="none" dirty="0">
                <a:solidFill>
                  <a:schemeClr val="tx1"/>
                </a:solidFill>
              </a:rPr>
              <a:t>Low-code applications developed through power apps can’t be published on Google Play Store, Apple App Store, and Windows Store.</a:t>
            </a:r>
          </a:p>
          <a:p>
            <a:pPr marL="457200" indent="-457200" algn="just" defTabSz="342900">
              <a:spcBef>
                <a:spcPts val="750"/>
              </a:spcBef>
              <a:buClr>
                <a:schemeClr val="tx1"/>
              </a:buClr>
              <a:buFont typeface="+mj-lt"/>
              <a:buAutoNum type="arabicPeriod"/>
            </a:pPr>
            <a:r>
              <a:rPr lang="en-US" cap="none" dirty="0">
                <a:solidFill>
                  <a:schemeClr val="tx1"/>
                </a:solidFill>
              </a:rPr>
              <a:t>Restricted functionalities.</a:t>
            </a:r>
          </a:p>
          <a:p>
            <a:pPr marL="457200" indent="-457200" algn="just" defTabSz="342900">
              <a:spcBef>
                <a:spcPts val="750"/>
              </a:spcBef>
              <a:buClr>
                <a:schemeClr val="tx1"/>
              </a:buClr>
              <a:buFont typeface="+mj-lt"/>
              <a:buAutoNum type="arabicPeriod"/>
            </a:pPr>
            <a:endParaRPr lang="en-US" cap="none" dirty="0">
              <a:solidFill>
                <a:schemeClr val="tx1"/>
              </a:solidFill>
            </a:endParaRPr>
          </a:p>
          <a:p>
            <a:pPr marL="457200" indent="-457200" algn="just" defTabSz="342900">
              <a:spcBef>
                <a:spcPts val="750"/>
              </a:spcBef>
              <a:buClr>
                <a:schemeClr val="tx1"/>
              </a:buClr>
              <a:buFont typeface="+mj-lt"/>
              <a:buAutoNum type="arabicPeriod"/>
            </a:pPr>
            <a:endParaRPr lang="en-US" b="0" i="0" kern="1200" cap="none" dirty="0">
              <a:solidFill>
                <a:schemeClr val="tx1"/>
              </a:solidFill>
            </a:endParaRPr>
          </a:p>
        </p:txBody>
      </p:sp>
    </p:spTree>
    <p:extLst>
      <p:ext uri="{BB962C8B-B14F-4D97-AF65-F5344CB8AC3E}">
        <p14:creationId xmlns:p14="http://schemas.microsoft.com/office/powerpoint/2010/main" val="3905191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A9B9689C-AD68-44A3-BFB4-C27BBA9A6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DE7150-8375-0C51-6178-7F2F12F72924}"/>
              </a:ext>
            </a:extLst>
          </p:cNvPr>
          <p:cNvSpPr>
            <a:spLocks noGrp="1"/>
          </p:cNvSpPr>
          <p:nvPr>
            <p:ph type="ctrTitle"/>
          </p:nvPr>
        </p:nvSpPr>
        <p:spPr>
          <a:xfrm>
            <a:off x="648929" y="629266"/>
            <a:ext cx="6586491" cy="1622321"/>
          </a:xfrm>
        </p:spPr>
        <p:txBody>
          <a:bodyPr vert="horz" lIns="91440" tIns="45720" rIns="91440" bIns="45720" rtlCol="0" anchor="t">
            <a:normAutofit/>
          </a:bodyPr>
          <a:lstStyle/>
          <a:p>
            <a:r>
              <a:rPr lang="en-US" sz="4200" b="0" i="0" kern="1200" dirty="0">
                <a:solidFill>
                  <a:srgbClr val="EBEBEB"/>
                </a:solidFill>
                <a:latin typeface="+mj-lt"/>
                <a:ea typeface="+mj-ea"/>
                <a:cs typeface="+mj-cs"/>
              </a:rPr>
              <a:t>Future Scope</a:t>
            </a:r>
          </a:p>
        </p:txBody>
      </p:sp>
      <p:sp>
        <p:nvSpPr>
          <p:cNvPr id="24" name="Rectangle 23">
            <a:extLst>
              <a:ext uri="{FF2B5EF4-FFF2-40B4-BE49-F238E27FC236}">
                <a16:creationId xmlns:a16="http://schemas.microsoft.com/office/drawing/2014/main" id="{6E073616-E93D-4D7C-9EA1-43F1D5DF94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410" y="0"/>
            <a:ext cx="463600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ounded Rectangle 9">
            <a:extLst>
              <a:ext uri="{FF2B5EF4-FFF2-40B4-BE49-F238E27FC236}">
                <a16:creationId xmlns:a16="http://schemas.microsoft.com/office/drawing/2014/main" id="{0121EE82-A9A4-4B7E-928A-257CF299F0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1042" y="460755"/>
            <a:ext cx="3666744" cy="5739187"/>
          </a:xfrm>
          <a:prstGeom prst="roundRect">
            <a:avLst>
              <a:gd name="adj" fmla="val 0"/>
            </a:avLst>
          </a:prstGeom>
          <a:ln w="12700">
            <a:solidFill>
              <a:schemeClr val="bg2"/>
            </a:solidFill>
          </a:ln>
          <a:effectLst>
            <a:outerShdw blurRad="50800" dist="50800" dir="54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bstract background of data">
            <a:extLst>
              <a:ext uri="{FF2B5EF4-FFF2-40B4-BE49-F238E27FC236}">
                <a16:creationId xmlns:a16="http://schemas.microsoft.com/office/drawing/2014/main" id="{10E35FDD-A9EF-D7C4-BAC1-9EC1163C27F1}"/>
              </a:ext>
            </a:extLst>
          </p:cNvPr>
          <p:cNvPicPr>
            <a:picLocks noChangeAspect="1"/>
          </p:cNvPicPr>
          <p:nvPr/>
        </p:nvPicPr>
        <p:blipFill rotWithShape="1">
          <a:blip r:embed="rId6"/>
          <a:srcRect l="25778" r="34045" b="-1"/>
          <a:stretch/>
        </p:blipFill>
        <p:spPr>
          <a:xfrm>
            <a:off x="8525675" y="1464063"/>
            <a:ext cx="2697479" cy="3776654"/>
          </a:xfrm>
          <a:prstGeom prst="rect">
            <a:avLst/>
          </a:prstGeom>
          <a:effectLst/>
        </p:spPr>
      </p:pic>
      <p:sp>
        <p:nvSpPr>
          <p:cNvPr id="28" name="Rectangle 27">
            <a:extLst>
              <a:ext uri="{FF2B5EF4-FFF2-40B4-BE49-F238E27FC236}">
                <a16:creationId xmlns:a16="http://schemas.microsoft.com/office/drawing/2014/main" id="{86EEAAB6-E00B-4F7A-AD69-0666D48AEF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AD4AEB5C-5DE0-705D-805B-3064E6074A9C}"/>
              </a:ext>
            </a:extLst>
          </p:cNvPr>
          <p:cNvSpPr>
            <a:spLocks noGrp="1"/>
          </p:cNvSpPr>
          <p:nvPr>
            <p:ph type="subTitle" idx="1"/>
          </p:nvPr>
        </p:nvSpPr>
        <p:spPr>
          <a:xfrm>
            <a:off x="254000" y="1600200"/>
            <a:ext cx="6981419" cy="4623619"/>
          </a:xfrm>
        </p:spPr>
        <p:txBody>
          <a:bodyPr vert="horz" lIns="91440" tIns="45720" rIns="91440" bIns="45720" rtlCol="0">
            <a:normAutofit/>
          </a:bodyPr>
          <a:lstStyle/>
          <a:p>
            <a:pPr marL="457200" indent="-457200" algn="just">
              <a:buFont typeface="+mj-lt"/>
              <a:buAutoNum type="arabicPeriod"/>
            </a:pPr>
            <a:r>
              <a:rPr lang="en-US" cap="none" dirty="0">
                <a:solidFill>
                  <a:srgbClr val="FFFFFF"/>
                </a:solidFill>
                <a:effectLst/>
              </a:rPr>
              <a:t>As per </a:t>
            </a:r>
            <a:r>
              <a:rPr lang="en-US" cap="none">
                <a:solidFill>
                  <a:srgbClr val="FFFFFF"/>
                </a:solidFill>
                <a:effectLst/>
              </a:rPr>
              <a:t>Gartner report, </a:t>
            </a:r>
            <a:r>
              <a:rPr lang="en-US" cap="none" dirty="0">
                <a:solidFill>
                  <a:srgbClr val="FFFFFF"/>
                </a:solidFill>
                <a:effectLst/>
              </a:rPr>
              <a:t>by 2026, low-code development tools will account for 75 percent of new application development.</a:t>
            </a:r>
            <a:endParaRPr lang="en-US" cap="none" dirty="0">
              <a:solidFill>
                <a:srgbClr val="FFFFFF"/>
              </a:solidFill>
            </a:endParaRPr>
          </a:p>
          <a:p>
            <a:pPr marL="457200" indent="-457200" algn="just">
              <a:buFont typeface="+mj-lt"/>
              <a:buAutoNum type="arabicPeriod"/>
            </a:pPr>
            <a:r>
              <a:rPr lang="en-US" cap="none" dirty="0">
                <a:solidFill>
                  <a:srgbClr val="FFFFFF"/>
                </a:solidFill>
              </a:rPr>
              <a:t>Deliver apps embedded with AI to modernize legacy applications.</a:t>
            </a:r>
          </a:p>
          <a:p>
            <a:pPr marL="457200" indent="-457200" algn="just">
              <a:buFont typeface="+mj-lt"/>
              <a:buAutoNum type="arabicPeriod"/>
            </a:pPr>
            <a:r>
              <a:rPr lang="en-US" cap="none" dirty="0">
                <a:solidFill>
                  <a:srgbClr val="FFFFFF"/>
                </a:solidFill>
                <a:effectLst/>
              </a:rPr>
              <a:t>More business-driven automation and expedite digital transformation journey of businesses.</a:t>
            </a:r>
            <a:endParaRPr lang="en-US" cap="none" dirty="0">
              <a:solidFill>
                <a:srgbClr val="FFFFFF"/>
              </a:solidFill>
            </a:endParaRPr>
          </a:p>
          <a:p>
            <a:pPr marL="457200" indent="-457200" algn="just">
              <a:buFont typeface="+mj-lt"/>
              <a:buAutoNum type="arabicPeriod"/>
            </a:pPr>
            <a:r>
              <a:rPr lang="en-US" cap="none" dirty="0">
                <a:solidFill>
                  <a:srgbClr val="FFFFFF"/>
                </a:solidFill>
              </a:rPr>
              <a:t>Organization’s focus on improving workplace productivity and accelerating professional development.</a:t>
            </a:r>
          </a:p>
          <a:p>
            <a:pPr marL="457200" indent="-457200" algn="just">
              <a:buFont typeface="+mj-lt"/>
              <a:buAutoNum type="arabicPeriod"/>
            </a:pPr>
            <a:endParaRPr lang="en-US" cap="none" dirty="0">
              <a:solidFill>
                <a:srgbClr val="FFFFFF"/>
              </a:solidFill>
            </a:endParaRPr>
          </a:p>
        </p:txBody>
      </p:sp>
    </p:spTree>
    <p:extLst>
      <p:ext uri="{BB962C8B-B14F-4D97-AF65-F5344CB8AC3E}">
        <p14:creationId xmlns:p14="http://schemas.microsoft.com/office/powerpoint/2010/main" val="339604692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4" name="Picture 33">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6" name="Oval 35">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8" name="Picture 37">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0" name="Picture 39">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2" name="Rectangle 41">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44" name="Rectangle 43">
            <a:extLst>
              <a:ext uri="{FF2B5EF4-FFF2-40B4-BE49-F238E27FC236}">
                <a16:creationId xmlns:a16="http://schemas.microsoft.com/office/drawing/2014/main" id="{859FEF9A-9073-4D0C-AE3F-4B05B7C78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5">
            <a:extLst>
              <a:ext uri="{FF2B5EF4-FFF2-40B4-BE49-F238E27FC236}">
                <a16:creationId xmlns:a16="http://schemas.microsoft.com/office/drawing/2014/main" id="{9A868E46-760C-4803-96E3-94D7FF55D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cxnSp>
        <p:nvCxnSpPr>
          <p:cNvPr id="48" name="Straight Connector 47">
            <a:extLst>
              <a:ext uri="{FF2B5EF4-FFF2-40B4-BE49-F238E27FC236}">
                <a16:creationId xmlns:a16="http://schemas.microsoft.com/office/drawing/2014/main" id="{C632DB3C-29C8-435B-832E-2A00033193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61021" y="1828800"/>
            <a:ext cx="0" cy="3200400"/>
          </a:xfrm>
          <a:prstGeom prst="line">
            <a:avLst/>
          </a:prstGeom>
          <a:ln w="19050" cap="sq">
            <a:solidFill>
              <a:schemeClr val="bg2">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E4F5232-3103-6FB1-B69E-2EEF6A4C38D5}"/>
              </a:ext>
            </a:extLst>
          </p:cNvPr>
          <p:cNvSpPr>
            <a:spLocks noGrp="1"/>
          </p:cNvSpPr>
          <p:nvPr>
            <p:ph type="title"/>
          </p:nvPr>
        </p:nvSpPr>
        <p:spPr>
          <a:xfrm>
            <a:off x="4652707" y="1333500"/>
            <a:ext cx="6240580" cy="4191000"/>
          </a:xfrm>
        </p:spPr>
        <p:txBody>
          <a:bodyPr vert="horz" lIns="91440" tIns="45720" rIns="91440" bIns="45720" rtlCol="0" anchor="ctr">
            <a:normAutofit/>
          </a:bodyPr>
          <a:lstStyle/>
          <a:p>
            <a:r>
              <a:rPr lang="en-US" sz="7200" b="0" i="0" kern="1200" dirty="0">
                <a:solidFill>
                  <a:schemeClr val="tx2"/>
                </a:solidFill>
                <a:latin typeface="+mj-lt"/>
                <a:ea typeface="+mj-ea"/>
                <a:cs typeface="+mj-cs"/>
              </a:rPr>
              <a:t>Thank You</a:t>
            </a:r>
          </a:p>
        </p:txBody>
      </p:sp>
    </p:spTree>
    <p:extLst>
      <p:ext uri="{BB962C8B-B14F-4D97-AF65-F5344CB8AC3E}">
        <p14:creationId xmlns:p14="http://schemas.microsoft.com/office/powerpoint/2010/main" val="2697095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0ED28-1A91-8644-028B-9CD236951344}"/>
              </a:ext>
            </a:extLst>
          </p:cNvPr>
          <p:cNvSpPr>
            <a:spLocks noGrp="1"/>
          </p:cNvSpPr>
          <p:nvPr>
            <p:ph type="ctrTitle"/>
          </p:nvPr>
        </p:nvSpPr>
        <p:spPr>
          <a:xfrm>
            <a:off x="5114925" y="142877"/>
            <a:ext cx="5311139" cy="1085423"/>
          </a:xfrm>
        </p:spPr>
        <p:txBody>
          <a:bodyPr>
            <a:normAutofit/>
          </a:bodyPr>
          <a:lstStyle/>
          <a:p>
            <a:r>
              <a:rPr lang="en-US" sz="4000" dirty="0"/>
              <a:t>Objectives</a:t>
            </a:r>
          </a:p>
        </p:txBody>
      </p:sp>
      <p:sp>
        <p:nvSpPr>
          <p:cNvPr id="3" name="Subtitle 2">
            <a:extLst>
              <a:ext uri="{FF2B5EF4-FFF2-40B4-BE49-F238E27FC236}">
                <a16:creationId xmlns:a16="http://schemas.microsoft.com/office/drawing/2014/main" id="{5D53F82F-5EDD-F6F2-7C2E-DD4A6BD4F3AC}"/>
              </a:ext>
            </a:extLst>
          </p:cNvPr>
          <p:cNvSpPr>
            <a:spLocks noGrp="1"/>
          </p:cNvSpPr>
          <p:nvPr>
            <p:ph type="subTitle" idx="1"/>
          </p:nvPr>
        </p:nvSpPr>
        <p:spPr>
          <a:xfrm>
            <a:off x="5114925" y="1381970"/>
            <a:ext cx="6934201" cy="4980730"/>
          </a:xfrm>
        </p:spPr>
        <p:txBody>
          <a:bodyPr>
            <a:normAutofit/>
          </a:bodyPr>
          <a:lstStyle/>
          <a:p>
            <a:pPr marL="457200" indent="-457200">
              <a:buFont typeface="+mj-lt"/>
              <a:buAutoNum type="arabicPeriod"/>
            </a:pPr>
            <a:r>
              <a:rPr lang="en-US" cap="none" dirty="0">
                <a:solidFill>
                  <a:schemeClr val="tx1"/>
                </a:solidFill>
              </a:rPr>
              <a:t>Introduction</a:t>
            </a:r>
          </a:p>
          <a:p>
            <a:pPr marL="457200" indent="-457200">
              <a:buFont typeface="+mj-lt"/>
              <a:buAutoNum type="arabicPeriod"/>
            </a:pPr>
            <a:r>
              <a:rPr lang="en-US" cap="none" dirty="0">
                <a:solidFill>
                  <a:schemeClr val="tx1"/>
                </a:solidFill>
              </a:rPr>
              <a:t>Microsoft power platform ecosystem</a:t>
            </a:r>
          </a:p>
          <a:p>
            <a:pPr marL="457200" indent="-457200">
              <a:buFont typeface="+mj-lt"/>
              <a:buAutoNum type="arabicPeriod"/>
            </a:pPr>
            <a:r>
              <a:rPr lang="en-US" cap="none" dirty="0">
                <a:solidFill>
                  <a:schemeClr val="tx1"/>
                </a:solidFill>
              </a:rPr>
              <a:t>Overview of creating apps in power apps</a:t>
            </a:r>
          </a:p>
          <a:p>
            <a:pPr marL="457200" indent="-457200">
              <a:buFont typeface="+mj-lt"/>
              <a:buAutoNum type="arabicPeriod"/>
            </a:pPr>
            <a:r>
              <a:rPr lang="en-US" cap="none" dirty="0">
                <a:solidFill>
                  <a:schemeClr val="tx1"/>
                </a:solidFill>
              </a:rPr>
              <a:t>Microsoft Power app features</a:t>
            </a:r>
          </a:p>
          <a:p>
            <a:pPr marL="457200" indent="-457200">
              <a:buFont typeface="+mj-lt"/>
              <a:buAutoNum type="arabicPeriod"/>
            </a:pPr>
            <a:r>
              <a:rPr lang="en-US" cap="none" dirty="0">
                <a:solidFill>
                  <a:schemeClr val="tx1"/>
                </a:solidFill>
              </a:rPr>
              <a:t>Differences between power apps and traditional app development approaches</a:t>
            </a:r>
          </a:p>
          <a:p>
            <a:pPr marL="457200" indent="-457200">
              <a:buFont typeface="+mj-lt"/>
              <a:buAutoNum type="arabicPeriod"/>
            </a:pPr>
            <a:r>
              <a:rPr lang="en-US" cap="none" dirty="0">
                <a:solidFill>
                  <a:schemeClr val="tx1"/>
                </a:solidFill>
              </a:rPr>
              <a:t>Planning a power app project</a:t>
            </a:r>
          </a:p>
          <a:p>
            <a:pPr marL="457200" indent="-457200">
              <a:buFont typeface="+mj-lt"/>
              <a:buAutoNum type="arabicPeriod"/>
            </a:pPr>
            <a:r>
              <a:rPr lang="en-US" cap="none" dirty="0">
                <a:solidFill>
                  <a:schemeClr val="tx1"/>
                </a:solidFill>
              </a:rPr>
              <a:t>Use Cases</a:t>
            </a:r>
          </a:p>
          <a:p>
            <a:pPr marL="457200" indent="-457200">
              <a:buFont typeface="+mj-lt"/>
              <a:buAutoNum type="arabicPeriod"/>
            </a:pPr>
            <a:r>
              <a:rPr lang="en-US" cap="none">
                <a:solidFill>
                  <a:schemeClr val="tx1"/>
                </a:solidFill>
              </a:rPr>
              <a:t>Customers using power apps</a:t>
            </a:r>
            <a:endParaRPr lang="en-US" cap="none" dirty="0">
              <a:solidFill>
                <a:schemeClr val="tx1"/>
              </a:solidFill>
            </a:endParaRPr>
          </a:p>
          <a:p>
            <a:pPr marL="457200" indent="-457200">
              <a:buFont typeface="+mj-lt"/>
              <a:buAutoNum type="arabicPeriod"/>
            </a:pPr>
            <a:r>
              <a:rPr lang="en-US" cap="none" dirty="0">
                <a:solidFill>
                  <a:schemeClr val="tx1"/>
                </a:solidFill>
              </a:rPr>
              <a:t>Advantages &amp; Limitations</a:t>
            </a:r>
          </a:p>
          <a:p>
            <a:pPr marL="457200" indent="-457200">
              <a:buFont typeface="+mj-lt"/>
              <a:buAutoNum type="arabicPeriod"/>
            </a:pPr>
            <a:r>
              <a:rPr lang="en-US" cap="none" dirty="0">
                <a:solidFill>
                  <a:schemeClr val="tx1"/>
                </a:solidFill>
              </a:rPr>
              <a:t>Future scope</a:t>
            </a:r>
          </a:p>
          <a:p>
            <a:pPr marL="457200" indent="-457200">
              <a:buFont typeface="+mj-lt"/>
              <a:buAutoNum type="arabicPeriod"/>
            </a:pPr>
            <a:endParaRPr lang="en-US" cap="none" dirty="0">
              <a:solidFill>
                <a:schemeClr val="tx1"/>
              </a:solidFill>
            </a:endParaRPr>
          </a:p>
          <a:p>
            <a:pPr marL="457200" indent="-457200">
              <a:buFont typeface="+mj-lt"/>
              <a:buAutoNum type="arabicPeriod"/>
            </a:pPr>
            <a:endParaRPr lang="en-US" cap="none" dirty="0">
              <a:solidFill>
                <a:schemeClr val="tx1"/>
              </a:solidFill>
            </a:endParaRPr>
          </a:p>
          <a:p>
            <a:pPr marL="457200" indent="-457200">
              <a:buFont typeface="+mj-lt"/>
              <a:buAutoNum type="arabicPeriod"/>
            </a:pPr>
            <a:endParaRPr lang="en-US" cap="none" dirty="0">
              <a:solidFill>
                <a:schemeClr val="tx1"/>
              </a:solidFill>
            </a:endParaRPr>
          </a:p>
          <a:p>
            <a:pPr marL="457200" indent="-457200">
              <a:buFont typeface="+mj-lt"/>
              <a:buAutoNum type="arabicPeriod"/>
            </a:pPr>
            <a:endParaRPr lang="en-US" cap="none" dirty="0">
              <a:solidFill>
                <a:schemeClr val="tx1"/>
              </a:solidFill>
            </a:endParaRPr>
          </a:p>
          <a:p>
            <a:pPr marL="457200" indent="-457200">
              <a:buFont typeface="+mj-lt"/>
              <a:buAutoNum type="arabicPeriod"/>
            </a:pPr>
            <a:endParaRPr lang="en-US" cap="none" dirty="0">
              <a:solidFill>
                <a:schemeClr val="tx1"/>
              </a:solidFill>
            </a:endParaRPr>
          </a:p>
          <a:p>
            <a:pPr marL="457200" indent="-457200">
              <a:buFont typeface="+mj-lt"/>
              <a:buAutoNum type="arabicPeriod"/>
            </a:pPr>
            <a:endParaRPr lang="en-US" cap="none" dirty="0">
              <a:solidFill>
                <a:schemeClr val="tx1"/>
              </a:solidFill>
            </a:endParaRPr>
          </a:p>
          <a:p>
            <a:pPr marL="457200" indent="-457200">
              <a:buFont typeface="+mj-lt"/>
              <a:buAutoNum type="arabicPeriod"/>
            </a:pPr>
            <a:endParaRPr lang="en-US" cap="none" dirty="0">
              <a:solidFill>
                <a:schemeClr val="tx1"/>
              </a:solidFill>
            </a:endParaRPr>
          </a:p>
          <a:p>
            <a:pPr marL="457200" indent="-457200">
              <a:buFont typeface="+mj-lt"/>
              <a:buAutoNum type="arabicPeriod"/>
            </a:pPr>
            <a:endParaRPr lang="en-US" cap="none" dirty="0">
              <a:solidFill>
                <a:schemeClr val="tx1"/>
              </a:solidFill>
            </a:endParaRPr>
          </a:p>
        </p:txBody>
      </p:sp>
      <p:pic>
        <p:nvPicPr>
          <p:cNvPr id="15" name="Picture 13" descr="White stairs with a blue arrow drawn in the middle pointing upwards">
            <a:extLst>
              <a:ext uri="{FF2B5EF4-FFF2-40B4-BE49-F238E27FC236}">
                <a16:creationId xmlns:a16="http://schemas.microsoft.com/office/drawing/2014/main" id="{573787C5-B2D6-709B-6953-62DE02F7DF22}"/>
              </a:ext>
            </a:extLst>
          </p:cNvPr>
          <p:cNvPicPr>
            <a:picLocks noChangeAspect="1"/>
          </p:cNvPicPr>
          <p:nvPr/>
        </p:nvPicPr>
        <p:blipFill rotWithShape="1">
          <a:blip r:embed="rId3"/>
          <a:srcRect r="2700"/>
          <a:stretch/>
        </p:blipFill>
        <p:spPr>
          <a:xfrm>
            <a:off x="607849" y="485775"/>
            <a:ext cx="4126076" cy="5943600"/>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3579473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E7150-8375-0C51-6178-7F2F12F72924}"/>
              </a:ext>
            </a:extLst>
          </p:cNvPr>
          <p:cNvSpPr>
            <a:spLocks noGrp="1"/>
          </p:cNvSpPr>
          <p:nvPr>
            <p:ph type="ctrTitle"/>
          </p:nvPr>
        </p:nvSpPr>
        <p:spPr>
          <a:xfrm>
            <a:off x="307230" y="285751"/>
            <a:ext cx="8825658" cy="861420"/>
          </a:xfrm>
        </p:spPr>
        <p:txBody>
          <a:bodyPr/>
          <a:lstStyle/>
          <a:p>
            <a:r>
              <a:rPr lang="en-US" sz="4000" dirty="0"/>
              <a:t>Introduction</a:t>
            </a:r>
          </a:p>
        </p:txBody>
      </p:sp>
      <p:sp>
        <p:nvSpPr>
          <p:cNvPr id="3" name="Subtitle 2">
            <a:extLst>
              <a:ext uri="{FF2B5EF4-FFF2-40B4-BE49-F238E27FC236}">
                <a16:creationId xmlns:a16="http://schemas.microsoft.com/office/drawing/2014/main" id="{AD4AEB5C-5DE0-705D-805B-3064E6074A9C}"/>
              </a:ext>
            </a:extLst>
          </p:cNvPr>
          <p:cNvSpPr>
            <a:spLocks noGrp="1"/>
          </p:cNvSpPr>
          <p:nvPr>
            <p:ph type="subTitle" idx="1"/>
          </p:nvPr>
        </p:nvSpPr>
        <p:spPr>
          <a:xfrm>
            <a:off x="307230" y="1491255"/>
            <a:ext cx="11294220" cy="4157070"/>
          </a:xfrm>
        </p:spPr>
        <p:txBody>
          <a:bodyPr>
            <a:noAutofit/>
          </a:bodyPr>
          <a:lstStyle/>
          <a:p>
            <a:pPr marL="457200" indent="-457200" algn="just">
              <a:buFont typeface="+mj-lt"/>
              <a:buAutoNum type="arabicPeriod"/>
            </a:pPr>
            <a:r>
              <a:rPr lang="en-US" cap="none" dirty="0">
                <a:solidFill>
                  <a:schemeClr val="tx1"/>
                </a:solidFill>
              </a:rPr>
              <a:t>Low code </a:t>
            </a:r>
            <a:r>
              <a:rPr lang="en-US" b="0" i="0" cap="none" dirty="0">
                <a:solidFill>
                  <a:schemeClr val="tx1"/>
                </a:solidFill>
                <a:effectLst/>
              </a:rPr>
              <a:t>rapid application development environment.</a:t>
            </a:r>
          </a:p>
          <a:p>
            <a:pPr marL="457200" indent="-457200" algn="just">
              <a:buFont typeface="+mj-lt"/>
              <a:buAutoNum type="arabicPeriod"/>
            </a:pPr>
            <a:r>
              <a:rPr lang="en-US" b="0" i="0" cap="none" dirty="0">
                <a:solidFill>
                  <a:schemeClr val="tx1"/>
                </a:solidFill>
                <a:effectLst/>
              </a:rPr>
              <a:t>Power app is a suite of apps, services, and connectors, as well as a data platform, to build custom apps </a:t>
            </a:r>
            <a:r>
              <a:rPr lang="en-US" b="0" i="0" cap="none">
                <a:solidFill>
                  <a:schemeClr val="tx1"/>
                </a:solidFill>
                <a:effectLst/>
              </a:rPr>
              <a:t>for our </a:t>
            </a:r>
            <a:r>
              <a:rPr lang="en-US" b="0" i="0" cap="none" dirty="0">
                <a:solidFill>
                  <a:schemeClr val="tx1"/>
                </a:solidFill>
                <a:effectLst/>
              </a:rPr>
              <a:t>business needs.</a:t>
            </a:r>
          </a:p>
          <a:p>
            <a:pPr marL="457200" indent="-457200" algn="just">
              <a:buFont typeface="+mj-lt"/>
              <a:buAutoNum type="arabicPeriod"/>
            </a:pPr>
            <a:r>
              <a:rPr lang="en-US" b="0" i="0" cap="none" dirty="0">
                <a:solidFill>
                  <a:schemeClr val="tx1"/>
                </a:solidFill>
                <a:effectLst/>
              </a:rPr>
              <a:t>Apps built using power apps provide rich business logic and workflow capabilities to transform your manual business operations into digital, automated processes.</a:t>
            </a:r>
            <a:endParaRPr lang="en-US" b="0" i="0" dirty="0">
              <a:solidFill>
                <a:schemeClr val="tx1"/>
              </a:solidFill>
              <a:effectLst/>
            </a:endParaRPr>
          </a:p>
          <a:p>
            <a:pPr marL="457200" indent="-457200" algn="just">
              <a:buFont typeface="+mj-lt"/>
              <a:buAutoNum type="arabicPeriod"/>
            </a:pPr>
            <a:r>
              <a:rPr lang="en-US" b="0" i="0" cap="none" dirty="0">
                <a:solidFill>
                  <a:schemeClr val="tx1"/>
                </a:solidFill>
                <a:effectLst/>
              </a:rPr>
              <a:t>Developed apps can run seamlessly in browsers and on mobile devices (phone or tablet).</a:t>
            </a:r>
          </a:p>
          <a:p>
            <a:pPr marL="457200" indent="-457200" algn="just">
              <a:buFont typeface="+mj-lt"/>
              <a:buAutoNum type="arabicPeriod"/>
            </a:pPr>
            <a:r>
              <a:rPr lang="en-US" b="0" i="0" cap="none" dirty="0">
                <a:solidFill>
                  <a:schemeClr val="tx1"/>
                </a:solidFill>
                <a:effectLst/>
              </a:rPr>
              <a:t>Also provides an extensible platform that lets pro developers programmatically interact with data and metadata, apply business logic, create custom connectors, and integrate with external data.</a:t>
            </a:r>
          </a:p>
          <a:p>
            <a:pPr marL="457200" indent="-457200" algn="just">
              <a:buFont typeface="+mj-lt"/>
              <a:buAutoNum type="arabicPeriod"/>
            </a:pPr>
            <a:endParaRPr lang="en-US" b="0" i="0" cap="none" dirty="0">
              <a:solidFill>
                <a:schemeClr val="tx1"/>
              </a:solidFill>
              <a:effectLst/>
            </a:endParaRPr>
          </a:p>
        </p:txBody>
      </p:sp>
    </p:spTree>
    <p:extLst>
      <p:ext uri="{BB962C8B-B14F-4D97-AF65-F5344CB8AC3E}">
        <p14:creationId xmlns:p14="http://schemas.microsoft.com/office/powerpoint/2010/main" val="11628098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1"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3"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5"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7"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67CA421-FA2B-47ED-A101-F8BBEBB29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ABCD212-EFEB-12D2-01EE-046E7F534C0B}"/>
              </a:ext>
            </a:extLst>
          </p:cNvPr>
          <p:cNvSpPr>
            <a:spLocks noGrp="1"/>
          </p:cNvSpPr>
          <p:nvPr>
            <p:ph type="title"/>
          </p:nvPr>
        </p:nvSpPr>
        <p:spPr>
          <a:xfrm>
            <a:off x="8200279" y="1325880"/>
            <a:ext cx="3344020" cy="3066507"/>
          </a:xfrm>
        </p:spPr>
        <p:txBody>
          <a:bodyPr vert="horz" lIns="91440" tIns="45720" rIns="91440" bIns="45720" rtlCol="0" anchor="b">
            <a:normAutofit/>
          </a:bodyPr>
          <a:lstStyle/>
          <a:p>
            <a:pPr>
              <a:lnSpc>
                <a:spcPct val="90000"/>
              </a:lnSpc>
            </a:pPr>
            <a:r>
              <a:rPr lang="en-US" sz="4600" b="0" i="0" kern="1200" dirty="0">
                <a:solidFill>
                  <a:srgbClr val="EBEBEB"/>
                </a:solidFill>
                <a:latin typeface="+mj-lt"/>
                <a:ea typeface="+mj-ea"/>
                <a:cs typeface="+mj-cs"/>
              </a:rPr>
              <a:t>Microsoft Power Platforms Ecosystem</a:t>
            </a:r>
          </a:p>
        </p:txBody>
      </p:sp>
      <p:sp useBgFill="1">
        <p:nvSpPr>
          <p:cNvPr id="24" name="Rectangle 23">
            <a:extLst>
              <a:ext uri="{FF2B5EF4-FFF2-40B4-BE49-F238E27FC236}">
                <a16:creationId xmlns:a16="http://schemas.microsoft.com/office/drawing/2014/main" id="{12425D82-CD5E-45A4-9542-70951E59F2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914" y="639905"/>
            <a:ext cx="6915664" cy="55781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221DB897-A621-4D5F-AC81-91199AC43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Content Placeholder 4" descr="A screenshot of a computer&#10;&#10;Description automatically generated">
            <a:extLst>
              <a:ext uri="{FF2B5EF4-FFF2-40B4-BE49-F238E27FC236}">
                <a16:creationId xmlns:a16="http://schemas.microsoft.com/office/drawing/2014/main" id="{7B71A38F-8AF6-D09F-A8F6-27BAF95866F5}"/>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853439" y="873760"/>
            <a:ext cx="6498271" cy="5080000"/>
          </a:xfrm>
          <a:prstGeom prst="rect">
            <a:avLst/>
          </a:prstGeom>
          <a:effectLst/>
        </p:spPr>
      </p:pic>
    </p:spTree>
    <p:extLst>
      <p:ext uri="{BB962C8B-B14F-4D97-AF65-F5344CB8AC3E}">
        <p14:creationId xmlns:p14="http://schemas.microsoft.com/office/powerpoint/2010/main" val="11850493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9D365-81EF-57C2-185D-2494C2479C22}"/>
              </a:ext>
            </a:extLst>
          </p:cNvPr>
          <p:cNvSpPr>
            <a:spLocks noGrp="1"/>
          </p:cNvSpPr>
          <p:nvPr>
            <p:ph type="title"/>
          </p:nvPr>
        </p:nvSpPr>
        <p:spPr>
          <a:xfrm>
            <a:off x="121920" y="141586"/>
            <a:ext cx="11115040" cy="1223983"/>
          </a:xfrm>
        </p:spPr>
        <p:txBody>
          <a:bodyPr>
            <a:normAutofit/>
          </a:bodyPr>
          <a:lstStyle/>
          <a:p>
            <a:pPr>
              <a:lnSpc>
                <a:spcPct val="90000"/>
              </a:lnSpc>
            </a:pPr>
            <a:r>
              <a:rPr lang="en-US" sz="4000" i="0" dirty="0">
                <a:effectLst/>
              </a:rPr>
              <a:t>Overview of Creating </a:t>
            </a:r>
            <a:r>
              <a:rPr lang="en-US" sz="4000" dirty="0"/>
              <a:t>A</a:t>
            </a:r>
            <a:r>
              <a:rPr lang="en-US" sz="4000" i="0" dirty="0">
                <a:effectLst/>
              </a:rPr>
              <a:t>pps in Power Apps</a:t>
            </a:r>
          </a:p>
        </p:txBody>
      </p:sp>
      <p:pic>
        <p:nvPicPr>
          <p:cNvPr id="5" name="Picture 4">
            <a:extLst>
              <a:ext uri="{FF2B5EF4-FFF2-40B4-BE49-F238E27FC236}">
                <a16:creationId xmlns:a16="http://schemas.microsoft.com/office/drawing/2014/main" id="{EBE4A495-DA2E-C697-B4B4-639C0CF24591}"/>
              </a:ext>
            </a:extLst>
          </p:cNvPr>
          <p:cNvPicPr>
            <a:picLocks noChangeAspect="1"/>
          </p:cNvPicPr>
          <p:nvPr/>
        </p:nvPicPr>
        <p:blipFill>
          <a:blip r:embed="rId3"/>
          <a:stretch>
            <a:fillRect/>
          </a:stretch>
        </p:blipFill>
        <p:spPr>
          <a:xfrm>
            <a:off x="219076" y="1243541"/>
            <a:ext cx="6202044" cy="5309658"/>
          </a:xfrm>
          <a:prstGeom prst="rect">
            <a:avLst/>
          </a:prstGeom>
          <a:effectLst>
            <a:outerShdw blurRad="50800" dist="38100" dir="5400000" algn="t" rotWithShape="0">
              <a:prstClr val="black">
                <a:alpha val="43000"/>
              </a:prstClr>
            </a:outerShdw>
          </a:effectLst>
        </p:spPr>
      </p:pic>
      <p:sp>
        <p:nvSpPr>
          <p:cNvPr id="3" name="Content Placeholder 2">
            <a:extLst>
              <a:ext uri="{FF2B5EF4-FFF2-40B4-BE49-F238E27FC236}">
                <a16:creationId xmlns:a16="http://schemas.microsoft.com/office/drawing/2014/main" id="{C177616C-41B2-4BA2-7076-2F6BBD0BC7F0}"/>
              </a:ext>
            </a:extLst>
          </p:cNvPr>
          <p:cNvSpPr>
            <a:spLocks noGrp="1"/>
          </p:cNvSpPr>
          <p:nvPr>
            <p:ph idx="1"/>
          </p:nvPr>
        </p:nvSpPr>
        <p:spPr>
          <a:xfrm>
            <a:off x="6532881" y="1243541"/>
            <a:ext cx="5440044" cy="5557520"/>
          </a:xfrm>
        </p:spPr>
        <p:txBody>
          <a:bodyPr>
            <a:noAutofit/>
          </a:bodyPr>
          <a:lstStyle/>
          <a:p>
            <a:pPr marL="0" indent="0" algn="just">
              <a:lnSpc>
                <a:spcPct val="90000"/>
              </a:lnSpc>
              <a:buNone/>
            </a:pPr>
            <a:r>
              <a:rPr lang="en-US" sz="1800" b="0" i="0" dirty="0">
                <a:effectLst/>
              </a:rPr>
              <a:t>Power Apps is a high-productivity development platform for making business apps, and has </a:t>
            </a:r>
            <a:r>
              <a:rPr lang="en-US" sz="1800" dirty="0"/>
              <a:t>four </a:t>
            </a:r>
            <a:r>
              <a:rPr lang="en-US" sz="1800" b="0" i="0" dirty="0">
                <a:effectLst/>
              </a:rPr>
              <a:t>major components:</a:t>
            </a:r>
          </a:p>
          <a:p>
            <a:pPr algn="just">
              <a:lnSpc>
                <a:spcPct val="90000"/>
              </a:lnSpc>
              <a:buFont typeface="+mj-lt"/>
              <a:buAutoNum type="arabicPeriod"/>
            </a:pPr>
            <a:r>
              <a:rPr lang="en-US" sz="1800" b="1" i="0" dirty="0">
                <a:effectLst/>
              </a:rPr>
              <a:t>Canvas apps: </a:t>
            </a:r>
            <a:r>
              <a:rPr lang="en-US" sz="1800" dirty="0"/>
              <a:t>D</a:t>
            </a:r>
            <a:r>
              <a:rPr lang="en-US" sz="1800" b="0" i="0" dirty="0">
                <a:effectLst/>
              </a:rPr>
              <a:t>esign the app by dragging and dropping elements onto a canvas. </a:t>
            </a:r>
          </a:p>
          <a:p>
            <a:pPr algn="just">
              <a:lnSpc>
                <a:spcPct val="90000"/>
              </a:lnSpc>
              <a:buFont typeface="+mj-lt"/>
              <a:buAutoNum type="arabicPeriod"/>
            </a:pPr>
            <a:r>
              <a:rPr lang="en-US" sz="1800" b="1" i="0" dirty="0">
                <a:effectLst/>
              </a:rPr>
              <a:t>Model-driven apps: </a:t>
            </a:r>
            <a:r>
              <a:rPr lang="en-US" sz="1800" dirty="0"/>
              <a:t>E</a:t>
            </a:r>
            <a:r>
              <a:rPr lang="en-US" sz="1800" b="0" i="0" dirty="0">
                <a:effectLst/>
              </a:rPr>
              <a:t>specially well suited to process-driven apps that are data-dense.</a:t>
            </a:r>
          </a:p>
          <a:p>
            <a:pPr algn="just">
              <a:lnSpc>
                <a:spcPct val="90000"/>
              </a:lnSpc>
              <a:buFont typeface="+mj-lt"/>
              <a:buAutoNum type="arabicPeriod"/>
            </a:pPr>
            <a:r>
              <a:rPr lang="en-US" sz="1800" b="1" i="0" dirty="0">
                <a:effectLst/>
              </a:rPr>
              <a:t>Cards: </a:t>
            </a:r>
            <a:r>
              <a:rPr lang="en-US" sz="1800" dirty="0"/>
              <a:t>M</a:t>
            </a:r>
            <a:r>
              <a:rPr lang="en-US" sz="1800" b="0" i="0" dirty="0">
                <a:effectLst/>
              </a:rPr>
              <a:t>icro-apps with enterprise data and workflows and interactive, lightweight UI elements that other applications can use as content.</a:t>
            </a:r>
          </a:p>
          <a:p>
            <a:pPr algn="just">
              <a:lnSpc>
                <a:spcPct val="90000"/>
              </a:lnSpc>
              <a:buFont typeface="+mj-lt"/>
              <a:buAutoNum type="arabicPeriod"/>
            </a:pPr>
            <a:r>
              <a:rPr lang="en-US" sz="1800" b="1" i="0" dirty="0">
                <a:effectLst/>
              </a:rPr>
              <a:t>Microsoft Dataverse: </a:t>
            </a:r>
            <a:r>
              <a:rPr lang="en-US" sz="1800" dirty="0"/>
              <a:t>D</a:t>
            </a:r>
            <a:r>
              <a:rPr lang="en-US" sz="1800" b="0" i="0" dirty="0">
                <a:effectLst/>
              </a:rPr>
              <a:t>ata backbone that enables people to store their data in a scalable and secure environment dynamically. Data within Dataverse is stored within a set of tables.</a:t>
            </a:r>
          </a:p>
          <a:p>
            <a:pPr marL="0" indent="0" algn="just">
              <a:lnSpc>
                <a:spcPct val="90000"/>
              </a:lnSpc>
              <a:buNone/>
            </a:pPr>
            <a:endParaRPr lang="en-US" sz="1800" b="1" i="0" dirty="0">
              <a:effectLst/>
            </a:endParaRPr>
          </a:p>
        </p:txBody>
      </p:sp>
    </p:spTree>
    <p:extLst>
      <p:ext uri="{BB962C8B-B14F-4D97-AF65-F5344CB8AC3E}">
        <p14:creationId xmlns:p14="http://schemas.microsoft.com/office/powerpoint/2010/main" val="1895969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5578B-ED1C-0BB4-92A3-347AAD2C22F0}"/>
              </a:ext>
            </a:extLst>
          </p:cNvPr>
          <p:cNvSpPr>
            <a:spLocks noGrp="1"/>
          </p:cNvSpPr>
          <p:nvPr>
            <p:ph type="title"/>
          </p:nvPr>
        </p:nvSpPr>
        <p:spPr>
          <a:xfrm>
            <a:off x="285102" y="264162"/>
            <a:ext cx="9164206" cy="831400"/>
          </a:xfrm>
        </p:spPr>
        <p:txBody>
          <a:bodyPr>
            <a:normAutofit/>
          </a:bodyPr>
          <a:lstStyle/>
          <a:p>
            <a:r>
              <a:rPr lang="en-US" sz="4000" dirty="0"/>
              <a:t>Sample Chatbot</a:t>
            </a:r>
          </a:p>
        </p:txBody>
      </p:sp>
      <p:pic>
        <p:nvPicPr>
          <p:cNvPr id="7" name="Picture 6">
            <a:extLst>
              <a:ext uri="{FF2B5EF4-FFF2-40B4-BE49-F238E27FC236}">
                <a16:creationId xmlns:a16="http://schemas.microsoft.com/office/drawing/2014/main" id="{8AF1B3C7-A3D8-CE31-A2D1-8BA8B69C2316}"/>
              </a:ext>
            </a:extLst>
          </p:cNvPr>
          <p:cNvPicPr>
            <a:picLocks noChangeAspect="1"/>
          </p:cNvPicPr>
          <p:nvPr/>
        </p:nvPicPr>
        <p:blipFill>
          <a:blip r:embed="rId3"/>
          <a:stretch>
            <a:fillRect/>
          </a:stretch>
        </p:blipFill>
        <p:spPr>
          <a:xfrm>
            <a:off x="2991866" y="1666162"/>
            <a:ext cx="2545334" cy="4549029"/>
          </a:xfrm>
          <a:prstGeom prst="rect">
            <a:avLst/>
          </a:prstGeom>
          <a:effectLst>
            <a:outerShdw blurRad="50800" dist="38100" dir="5400000" algn="t" rotWithShape="0">
              <a:prstClr val="black">
                <a:alpha val="43000"/>
              </a:prstClr>
            </a:outerShdw>
          </a:effectLst>
        </p:spPr>
      </p:pic>
      <p:pic>
        <p:nvPicPr>
          <p:cNvPr id="8" name="Picture 7">
            <a:extLst>
              <a:ext uri="{FF2B5EF4-FFF2-40B4-BE49-F238E27FC236}">
                <a16:creationId xmlns:a16="http://schemas.microsoft.com/office/drawing/2014/main" id="{35DD4042-72B8-B23C-26A2-121906DBC652}"/>
              </a:ext>
            </a:extLst>
          </p:cNvPr>
          <p:cNvPicPr>
            <a:picLocks noChangeAspect="1"/>
          </p:cNvPicPr>
          <p:nvPr/>
        </p:nvPicPr>
        <p:blipFill>
          <a:blip r:embed="rId4"/>
          <a:stretch>
            <a:fillRect/>
          </a:stretch>
        </p:blipFill>
        <p:spPr>
          <a:xfrm>
            <a:off x="210820" y="1666162"/>
            <a:ext cx="2420620" cy="4549029"/>
          </a:xfrm>
          <a:prstGeom prst="rect">
            <a:avLst/>
          </a:prstGeom>
          <a:effectLst>
            <a:outerShdw blurRad="50800" dist="38100" dir="5400000" algn="t" rotWithShape="0">
              <a:prstClr val="black">
                <a:alpha val="43000"/>
              </a:prstClr>
            </a:outerShdw>
          </a:effectLst>
        </p:spPr>
      </p:pic>
      <p:pic>
        <p:nvPicPr>
          <p:cNvPr id="6" name="Picture 5">
            <a:extLst>
              <a:ext uri="{FF2B5EF4-FFF2-40B4-BE49-F238E27FC236}">
                <a16:creationId xmlns:a16="http://schemas.microsoft.com/office/drawing/2014/main" id="{A34CBDC0-C64C-3CC9-5F54-76AB347ECBFD}"/>
              </a:ext>
            </a:extLst>
          </p:cNvPr>
          <p:cNvPicPr>
            <a:picLocks noChangeAspect="1"/>
          </p:cNvPicPr>
          <p:nvPr/>
        </p:nvPicPr>
        <p:blipFill>
          <a:blip r:embed="rId5"/>
          <a:stretch>
            <a:fillRect/>
          </a:stretch>
        </p:blipFill>
        <p:spPr>
          <a:xfrm>
            <a:off x="5897626" y="1666162"/>
            <a:ext cx="2809494" cy="4549029"/>
          </a:xfrm>
          <a:prstGeom prst="rect">
            <a:avLst/>
          </a:prstGeom>
          <a:effectLst>
            <a:outerShdw blurRad="50800" dist="38100" dir="5400000" algn="t" rotWithShape="0">
              <a:prstClr val="black">
                <a:alpha val="43000"/>
              </a:prstClr>
            </a:outerShdw>
          </a:effectLst>
        </p:spPr>
      </p:pic>
      <p:pic>
        <p:nvPicPr>
          <p:cNvPr id="5" name="Content Placeholder 4">
            <a:extLst>
              <a:ext uri="{FF2B5EF4-FFF2-40B4-BE49-F238E27FC236}">
                <a16:creationId xmlns:a16="http://schemas.microsoft.com/office/drawing/2014/main" id="{50CC1E89-E5B4-7C5D-0147-57AC6D330FC1}"/>
              </a:ext>
            </a:extLst>
          </p:cNvPr>
          <p:cNvPicPr>
            <a:picLocks noChangeAspect="1"/>
          </p:cNvPicPr>
          <p:nvPr/>
        </p:nvPicPr>
        <p:blipFill>
          <a:blip r:embed="rId6"/>
          <a:stretch>
            <a:fillRect/>
          </a:stretch>
        </p:blipFill>
        <p:spPr>
          <a:xfrm>
            <a:off x="8988298" y="1666162"/>
            <a:ext cx="2809494" cy="4549029"/>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2791384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D5A310A0-4A7D-AECA-BAB6-9FC287F4C519}"/>
              </a:ext>
            </a:extLst>
          </p:cNvPr>
          <p:cNvSpPr>
            <a:spLocks noGrp="1"/>
          </p:cNvSpPr>
          <p:nvPr>
            <p:ph type="body" sz="half" idx="2"/>
          </p:nvPr>
        </p:nvSpPr>
        <p:spPr>
          <a:xfrm>
            <a:off x="240555" y="190500"/>
            <a:ext cx="8084296" cy="752475"/>
          </a:xfrm>
        </p:spPr>
        <p:txBody>
          <a:bodyPr>
            <a:normAutofit/>
          </a:bodyPr>
          <a:lstStyle/>
          <a:p>
            <a:r>
              <a:rPr lang="en-US" sz="4000" dirty="0"/>
              <a:t>Microsoft Power Apps Features</a:t>
            </a:r>
          </a:p>
        </p:txBody>
      </p:sp>
      <p:sp>
        <p:nvSpPr>
          <p:cNvPr id="2" name="Content Placeholder 2">
            <a:extLst>
              <a:ext uri="{FF2B5EF4-FFF2-40B4-BE49-F238E27FC236}">
                <a16:creationId xmlns:a16="http://schemas.microsoft.com/office/drawing/2014/main" id="{528C0209-6260-EFBC-959A-D5DFB829732B}"/>
              </a:ext>
            </a:extLst>
          </p:cNvPr>
          <p:cNvSpPr txBox="1">
            <a:spLocks/>
          </p:cNvSpPr>
          <p:nvPr/>
        </p:nvSpPr>
        <p:spPr>
          <a:xfrm>
            <a:off x="4705349" y="1138555"/>
            <a:ext cx="7375263" cy="5445760"/>
          </a:xfrm>
          <a:prstGeom prst="rect">
            <a:avLst/>
          </a:prstGeom>
        </p:spPr>
        <p:txBody>
          <a:bodyPr vert="horz" lIns="91440" tIns="45720" rIns="91440" bIns="45720" rtlCol="0">
            <a:normAutofit/>
          </a:bodyPr>
          <a:lstStyle>
            <a:defPPr>
              <a:defRPr lang="en-US"/>
            </a:defPPr>
            <a:lvl1pPr marL="0" algn="l" defTabSz="457200" rtl="0" eaLnBrk="1" latinLnBrk="0" hangingPunct="1">
              <a:defRPr sz="1100" b="0" i="0" kern="1200">
                <a:solidFill>
                  <a:schemeClr val="tx1">
                    <a:tint val="75000"/>
                    <a:alpha val="6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lgn="just">
              <a:spcBef>
                <a:spcPts val="1000"/>
              </a:spcBef>
              <a:buClr>
                <a:schemeClr val="tx1"/>
              </a:buClr>
              <a:buSzPct val="80000"/>
              <a:buFont typeface="+mj-lt"/>
              <a:buAutoNum type="arabicPeriod"/>
            </a:pPr>
            <a:r>
              <a:rPr lang="en-US" sz="2000" b="1" dirty="0">
                <a:solidFill>
                  <a:schemeClr val="tx1"/>
                </a:solidFill>
                <a:latin typeface="+mj-lt"/>
                <a:ea typeface="+mj-ea"/>
                <a:cs typeface="+mj-cs"/>
              </a:rPr>
              <a:t>AI-powered development: </a:t>
            </a:r>
            <a:r>
              <a:rPr lang="en-US" sz="2000" dirty="0">
                <a:solidFill>
                  <a:schemeClr val="tx1"/>
                </a:solidFill>
                <a:latin typeface="+mj-lt"/>
                <a:ea typeface="+mj-ea"/>
                <a:cs typeface="+mj-cs"/>
              </a:rPr>
              <a:t>Build with AI suggestions,</a:t>
            </a:r>
            <a:r>
              <a:rPr lang="en-US" sz="2000" dirty="0">
                <a:solidFill>
                  <a:schemeClr val="tx1"/>
                </a:solidFill>
              </a:rPr>
              <a:t> write code, and</a:t>
            </a:r>
            <a:r>
              <a:rPr lang="en-US" sz="2000" dirty="0">
                <a:solidFill>
                  <a:schemeClr val="tx1"/>
                </a:solidFill>
                <a:latin typeface="+mj-lt"/>
                <a:ea typeface="+mj-ea"/>
                <a:cs typeface="+mj-cs"/>
              </a:rPr>
              <a:t> make edits using AI copilot.</a:t>
            </a:r>
          </a:p>
          <a:p>
            <a:pPr marL="457200" indent="-457200" algn="just">
              <a:spcBef>
                <a:spcPts val="1000"/>
              </a:spcBef>
              <a:buClr>
                <a:schemeClr val="tx1"/>
              </a:buClr>
              <a:buSzPct val="80000"/>
              <a:buFont typeface="+mj-lt"/>
              <a:buAutoNum type="arabicPeriod"/>
            </a:pPr>
            <a:r>
              <a:rPr lang="en-US" sz="2000" b="1" dirty="0">
                <a:solidFill>
                  <a:schemeClr val="tx1"/>
                </a:solidFill>
                <a:latin typeface="+mj-lt"/>
                <a:ea typeface="+mj-ea"/>
                <a:cs typeface="+mj-cs"/>
              </a:rPr>
              <a:t>Premium governance: </a:t>
            </a:r>
            <a:r>
              <a:rPr lang="en-US" sz="2000" dirty="0">
                <a:solidFill>
                  <a:schemeClr val="tx1"/>
                </a:solidFill>
                <a:latin typeface="+mj-lt"/>
                <a:ea typeface="+mj-ea"/>
                <a:cs typeface="+mj-cs"/>
              </a:rPr>
              <a:t>Manage app at scale, build securely, and </a:t>
            </a:r>
            <a:r>
              <a:rPr lang="en-US" sz="2000" dirty="0">
                <a:solidFill>
                  <a:schemeClr val="tx1"/>
                </a:solidFill>
                <a:latin typeface="+mj-lt"/>
              </a:rPr>
              <a:t>use the built-in deployment pipelines in the power platform to simplify and centralize application lifecycle management.</a:t>
            </a:r>
            <a:endParaRPr lang="en-US" sz="2000" dirty="0">
              <a:solidFill>
                <a:schemeClr val="tx1"/>
              </a:solidFill>
              <a:latin typeface="+mj-lt"/>
              <a:ea typeface="+mj-ea"/>
              <a:cs typeface="+mj-cs"/>
            </a:endParaRPr>
          </a:p>
          <a:p>
            <a:pPr marL="457200" indent="-457200" algn="just">
              <a:spcBef>
                <a:spcPts val="1000"/>
              </a:spcBef>
              <a:buClr>
                <a:schemeClr val="tx1"/>
              </a:buClr>
              <a:buSzPct val="80000"/>
              <a:buFont typeface="+mj-lt"/>
              <a:buAutoNum type="arabicPeriod"/>
            </a:pPr>
            <a:r>
              <a:rPr lang="en-US" sz="2000" b="1" dirty="0">
                <a:solidFill>
                  <a:schemeClr val="tx1"/>
                </a:solidFill>
                <a:latin typeface="+mj-lt"/>
                <a:ea typeface="+mj-ea"/>
                <a:cs typeface="+mj-cs"/>
              </a:rPr>
              <a:t>Custom code development: </a:t>
            </a:r>
            <a:r>
              <a:rPr lang="en-US" sz="2000" dirty="0">
                <a:solidFill>
                  <a:schemeClr val="tx1"/>
                </a:solidFill>
                <a:latin typeface="+mj-lt"/>
                <a:ea typeface="+mj-ea"/>
                <a:cs typeface="+mj-cs"/>
              </a:rPr>
              <a:t>With available trusted tools such as </a:t>
            </a:r>
            <a:r>
              <a:rPr lang="en-US" sz="2000" dirty="0">
                <a:solidFill>
                  <a:schemeClr val="tx1"/>
                </a:solidFill>
                <a:latin typeface="+mj-lt"/>
              </a:rPr>
              <a:t>Microsoft Azure, Visual Studio, and GitHub to build, using low code language such as  Microsoft </a:t>
            </a:r>
            <a:r>
              <a:rPr lang="en-US" sz="2000" dirty="0" err="1">
                <a:solidFill>
                  <a:schemeClr val="tx1"/>
                </a:solidFill>
                <a:latin typeface="+mj-lt"/>
              </a:rPr>
              <a:t>Powerfx</a:t>
            </a:r>
            <a:r>
              <a:rPr lang="en-US" sz="2000" dirty="0">
                <a:solidFill>
                  <a:schemeClr val="tx1"/>
                </a:solidFill>
                <a:latin typeface="+mj-lt"/>
              </a:rPr>
              <a:t>, to build apps</a:t>
            </a:r>
            <a:r>
              <a:rPr lang="en-US" sz="2000" dirty="0">
                <a:solidFill>
                  <a:schemeClr val="tx1"/>
                </a:solidFill>
                <a:latin typeface="+mj-lt"/>
                <a:ea typeface="+mj-ea"/>
                <a:cs typeface="+mj-cs"/>
              </a:rPr>
              <a:t>.</a:t>
            </a:r>
          </a:p>
          <a:p>
            <a:pPr marL="457200" indent="-457200" algn="just">
              <a:spcBef>
                <a:spcPts val="1000"/>
              </a:spcBef>
              <a:buClr>
                <a:schemeClr val="tx1"/>
              </a:buClr>
              <a:buSzPct val="80000"/>
              <a:buFont typeface="+mj-lt"/>
              <a:buAutoNum type="arabicPeriod"/>
            </a:pPr>
            <a:r>
              <a:rPr lang="en-US" sz="2000" b="1" dirty="0">
                <a:solidFill>
                  <a:schemeClr val="tx1"/>
                </a:solidFill>
                <a:latin typeface="+mj-lt"/>
                <a:ea typeface="+mj-ea"/>
                <a:cs typeface="+mj-cs"/>
              </a:rPr>
              <a:t>Connected secured data: </a:t>
            </a:r>
            <a:r>
              <a:rPr lang="en-US" sz="2000" dirty="0">
                <a:solidFill>
                  <a:schemeClr val="tx1"/>
                </a:solidFill>
                <a:latin typeface="+mj-lt"/>
                <a:ea typeface="+mj-ea"/>
                <a:cs typeface="+mj-cs"/>
              </a:rPr>
              <a:t>Connect to any data source using 1000+ connectors or your own data to create an app, use Microsoft Dataverse</a:t>
            </a:r>
            <a:r>
              <a:rPr lang="en-US" sz="2000" dirty="0">
                <a:solidFill>
                  <a:schemeClr val="tx1"/>
                </a:solidFill>
                <a:latin typeface="+mj-lt"/>
              </a:rPr>
              <a:t> a built-in data platform that takes care of business logic, security, and compliance and helps break down data silos.</a:t>
            </a:r>
            <a:endParaRPr lang="en-US" sz="2000" dirty="0">
              <a:solidFill>
                <a:schemeClr val="tx1"/>
              </a:solidFill>
              <a:latin typeface="+mj-lt"/>
              <a:ea typeface="+mj-ea"/>
              <a:cs typeface="+mj-cs"/>
            </a:endParaRPr>
          </a:p>
        </p:txBody>
      </p:sp>
      <p:pic>
        <p:nvPicPr>
          <p:cNvPr id="8" name="Picture 7" descr="A screenshot of a computer&#10;&#10;Description automatically generated">
            <a:extLst>
              <a:ext uri="{FF2B5EF4-FFF2-40B4-BE49-F238E27FC236}">
                <a16:creationId xmlns:a16="http://schemas.microsoft.com/office/drawing/2014/main" id="{529B589A-4439-2E69-5D31-03EB3240AC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387" y="1238249"/>
            <a:ext cx="4593962" cy="5346066"/>
          </a:xfrm>
          <a:prstGeom prst="rect">
            <a:avLst/>
          </a:prstGeom>
        </p:spPr>
      </p:pic>
    </p:spTree>
    <p:extLst>
      <p:ext uri="{BB962C8B-B14F-4D97-AF65-F5344CB8AC3E}">
        <p14:creationId xmlns:p14="http://schemas.microsoft.com/office/powerpoint/2010/main" val="938096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3" name="Picture 86">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4" name="Picture 88">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05" name="Oval 90">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06" name="Picture 92">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7" name="Picture 94">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08" name="Rectangle 96">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9" name="Rectangle 98">
            <a:extLst>
              <a:ext uri="{FF2B5EF4-FFF2-40B4-BE49-F238E27FC236}">
                <a16:creationId xmlns:a16="http://schemas.microsoft.com/office/drawing/2014/main" id="{D85D5AA8-773B-469A-8802-9645A4DC9B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123ccd1f-e3a7-4c68-a52d-e32354b6_6750 (1) (1) (1)">
            <a:hlinkClick r:id="" action="ppaction://media"/>
            <a:extLst>
              <a:ext uri="{FF2B5EF4-FFF2-40B4-BE49-F238E27FC236}">
                <a16:creationId xmlns:a16="http://schemas.microsoft.com/office/drawing/2014/main" id="{34BCB57E-427A-41CB-7B1B-E5170C3FE79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9"/>
          <a:stretch>
            <a:fillRect/>
          </a:stretch>
        </p:blipFill>
        <p:spPr>
          <a:xfrm>
            <a:off x="345440" y="763160"/>
            <a:ext cx="11399519" cy="5800199"/>
          </a:xfrm>
          <a:prstGeom prst="rect">
            <a:avLst/>
          </a:prstGeom>
        </p:spPr>
      </p:pic>
      <p:sp>
        <p:nvSpPr>
          <p:cNvPr id="110" name="Rectangle 100">
            <a:extLst>
              <a:ext uri="{FF2B5EF4-FFF2-40B4-BE49-F238E27FC236}">
                <a16:creationId xmlns:a16="http://schemas.microsoft.com/office/drawing/2014/main" id="{C75AF42C-C556-454E-B2D3-2C917CB812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544593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3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0" name="Picture 89">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92" name="Picture 91">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94" name="Oval 93">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6" name="Picture 95">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98" name="Picture 97">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00" name="Rectangle 99">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2" name="Rectangle 101">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4" name="Rectangle 103">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6"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08" name="Freeform: Shape 107">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97A65FB9-83EF-FBC7-F157-65F7E6D56076}"/>
              </a:ext>
            </a:extLst>
          </p:cNvPr>
          <p:cNvSpPr>
            <a:spLocks noGrp="1"/>
          </p:cNvSpPr>
          <p:nvPr>
            <p:ph type="title"/>
          </p:nvPr>
        </p:nvSpPr>
        <p:spPr>
          <a:xfrm>
            <a:off x="477520" y="452718"/>
            <a:ext cx="9573314" cy="1400530"/>
          </a:xfrm>
        </p:spPr>
        <p:txBody>
          <a:bodyPr vert="horz" lIns="91440" tIns="45720" rIns="91440" bIns="45720" rtlCol="0" anchor="ctr">
            <a:normAutofit fontScale="90000"/>
          </a:bodyPr>
          <a:lstStyle/>
          <a:p>
            <a:pPr>
              <a:lnSpc>
                <a:spcPct val="90000"/>
              </a:lnSpc>
            </a:pPr>
            <a:r>
              <a:rPr lang="en-US" sz="3200" b="0" i="0" kern="1200" dirty="0">
                <a:solidFill>
                  <a:srgbClr val="FFFFFF"/>
                </a:solidFill>
                <a:effectLst/>
                <a:latin typeface="+mj-lt"/>
                <a:ea typeface="+mj-ea"/>
                <a:cs typeface="+mj-cs"/>
              </a:rPr>
              <a:t>Differences between Power Apps and traditional app development approaches(contd..)</a:t>
            </a:r>
            <a:br>
              <a:rPr lang="en-US" sz="2900" b="0" i="0" kern="1200" dirty="0">
                <a:solidFill>
                  <a:srgbClr val="FFFFFF"/>
                </a:solidFill>
                <a:effectLst/>
                <a:latin typeface="+mj-lt"/>
                <a:ea typeface="+mj-ea"/>
                <a:cs typeface="+mj-cs"/>
              </a:rPr>
            </a:br>
            <a:endParaRPr lang="en-US" sz="2900" b="0" i="0" kern="1200" dirty="0">
              <a:solidFill>
                <a:srgbClr val="FFFFFF"/>
              </a:solidFill>
              <a:latin typeface="+mj-lt"/>
              <a:ea typeface="+mj-ea"/>
              <a:cs typeface="+mj-cs"/>
            </a:endParaRPr>
          </a:p>
        </p:txBody>
      </p:sp>
      <p:sp>
        <p:nvSpPr>
          <p:cNvPr id="3" name="Text Placeholder 2">
            <a:extLst>
              <a:ext uri="{FF2B5EF4-FFF2-40B4-BE49-F238E27FC236}">
                <a16:creationId xmlns:a16="http://schemas.microsoft.com/office/drawing/2014/main" id="{404F2A39-95E1-BD96-4CEE-AE742BBA4194}"/>
              </a:ext>
            </a:extLst>
          </p:cNvPr>
          <p:cNvSpPr>
            <a:spLocks noGrp="1"/>
          </p:cNvSpPr>
          <p:nvPr>
            <p:ph type="body" sz="half" idx="2"/>
          </p:nvPr>
        </p:nvSpPr>
        <p:spPr>
          <a:xfrm>
            <a:off x="424007" y="2760867"/>
            <a:ext cx="11343985" cy="3559508"/>
          </a:xfrm>
        </p:spPr>
        <p:txBody>
          <a:bodyPr vert="horz" lIns="91440" tIns="45720" rIns="91440" bIns="45720" rtlCol="0">
            <a:normAutofit/>
          </a:bodyPr>
          <a:lstStyle/>
          <a:p>
            <a:pPr algn="just"/>
            <a:r>
              <a:rPr lang="en-US" sz="2000" b="0" i="0" dirty="0">
                <a:solidFill>
                  <a:srgbClr val="161616"/>
                </a:solidFill>
                <a:effectLst/>
              </a:rPr>
              <a:t>Compared to traditional app development, Power Apps projects are different in two key areas:</a:t>
            </a:r>
          </a:p>
          <a:p>
            <a:pPr marL="342900" indent="-342900" algn="just">
              <a:buClr>
                <a:schemeClr val="tx1"/>
              </a:buClr>
              <a:buFont typeface="+mj-lt"/>
              <a:buAutoNum type="arabicPeriod"/>
            </a:pPr>
            <a:r>
              <a:rPr lang="en-US" sz="2000" b="1" i="0" dirty="0">
                <a:effectLst/>
              </a:rPr>
              <a:t>How various members of the organization work together to create the solution </a:t>
            </a:r>
            <a:r>
              <a:rPr lang="en-US" sz="2000" b="0" i="0" dirty="0">
                <a:effectLst/>
              </a:rPr>
              <a:t>- </a:t>
            </a:r>
            <a:r>
              <a:rPr lang="en-US" sz="2000" b="0" i="0" dirty="0">
                <a:solidFill>
                  <a:srgbClr val="161616"/>
                </a:solidFill>
                <a:effectLst/>
              </a:rPr>
              <a:t>In a traditional development environment, only pro developers could be involved with the actual making of an app. With Power Apps, everyone has the power to build the apps they need by using the advanced functionalities available in it.</a:t>
            </a:r>
            <a:endParaRPr lang="en-US" sz="2000" b="0" i="0" dirty="0">
              <a:effectLst/>
            </a:endParaRPr>
          </a:p>
          <a:p>
            <a:pPr algn="just"/>
            <a:endParaRPr lang="en-US" dirty="0"/>
          </a:p>
        </p:txBody>
      </p:sp>
    </p:spTree>
    <p:extLst>
      <p:ext uri="{BB962C8B-B14F-4D97-AF65-F5344CB8AC3E}">
        <p14:creationId xmlns:p14="http://schemas.microsoft.com/office/powerpoint/2010/main" val="390299972"/>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817</TotalTime>
  <Words>1011</Words>
  <Application>Microsoft Office PowerPoint</Application>
  <PresentationFormat>Widescreen</PresentationFormat>
  <Paragraphs>88</Paragraphs>
  <Slides>16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Century Gothic</vt:lpstr>
      <vt:lpstr>Wingdings 3</vt:lpstr>
      <vt:lpstr>Ion</vt:lpstr>
      <vt:lpstr>Microsoft Power Apps</vt:lpstr>
      <vt:lpstr>Objectives</vt:lpstr>
      <vt:lpstr>Introduction</vt:lpstr>
      <vt:lpstr>Microsoft Power Platforms Ecosystem</vt:lpstr>
      <vt:lpstr>Overview of Creating Apps in Power Apps</vt:lpstr>
      <vt:lpstr>Sample Chatbot</vt:lpstr>
      <vt:lpstr>PowerPoint Presentation</vt:lpstr>
      <vt:lpstr>PowerPoint Presentation</vt:lpstr>
      <vt:lpstr>Differences between Power Apps and traditional app development approaches(contd..) </vt:lpstr>
      <vt:lpstr>PowerPoint Presentation</vt:lpstr>
      <vt:lpstr>Planning a power app project</vt:lpstr>
      <vt:lpstr>PowerPoint Presentation</vt:lpstr>
      <vt:lpstr>Customers using Power Apps</vt:lpstr>
      <vt:lpstr>Advantages:</vt:lpstr>
      <vt:lpstr>Future Scope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 Apps</dc:title>
  <dc:creator>SARKAR, SNEHIL</dc:creator>
  <cp:lastModifiedBy>SARKAR, SNEHIL</cp:lastModifiedBy>
  <cp:revision>241</cp:revision>
  <dcterms:created xsi:type="dcterms:W3CDTF">2024-01-12T22:42:39Z</dcterms:created>
  <dcterms:modified xsi:type="dcterms:W3CDTF">2024-01-21T19:59:49Z</dcterms:modified>
</cp:coreProperties>
</file>

<file path=docProps/thumbnail.jpeg>
</file>